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2801600" cy="9601200" type="A3"/>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47" userDrawn="1">
          <p15:clr>
            <a:srgbClr val="A4A3A4"/>
          </p15:clr>
        </p15:guide>
        <p15:guide id="2" pos="40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FF"/>
    <a:srgbClr val="FFCC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5226" autoAdjust="0"/>
  </p:normalViewPr>
  <p:slideViewPr>
    <p:cSldViewPr snapToGrid="0">
      <p:cViewPr varScale="1">
        <p:scale>
          <a:sx n="83" d="100"/>
          <a:sy n="83" d="100"/>
        </p:scale>
        <p:origin x="1512" y="90"/>
      </p:cViewPr>
      <p:guideLst>
        <p:guide orient="horz" pos="3047"/>
        <p:guide pos="40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0DF45DA-FC48-4FBA-9772-0DD943D20A8B}"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1944067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DF45DA-FC48-4FBA-9772-0DD943D20A8B}"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975792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0DF45DA-FC48-4FBA-9772-0DD943D20A8B}"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551090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0DF45DA-FC48-4FBA-9772-0DD943D20A8B}" type="datetimeFigureOut">
              <a:rPr lang="en-GB" smtClean="0"/>
              <a:t>09/10/2023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1033630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0DF45DA-FC48-4FBA-9772-0DD943D20A8B}" type="datetimeFigureOut">
              <a:rPr lang="en-GB" smtClean="0"/>
              <a:t>09/10/2023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2603418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0DF45DA-FC48-4FBA-9772-0DD943D20A8B}" type="datetimeFigureOut">
              <a:rPr lang="en-GB" smtClean="0"/>
              <a:t>09/10/2023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51297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DF45DA-FC48-4FBA-9772-0DD943D20A8B}" type="datetimeFigureOut">
              <a:rPr lang="en-GB" smtClean="0"/>
              <a:t>09/10/2023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2348629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20DF45DA-FC48-4FBA-9772-0DD943D20A8B}" type="datetimeFigureOut">
              <a:rPr lang="en-GB" smtClean="0"/>
              <a:t>09/10/2023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3758490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20DF45DA-FC48-4FBA-9772-0DD943D20A8B}" type="datetimeFigureOut">
              <a:rPr lang="en-GB" smtClean="0"/>
              <a:t>09/10/2023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3857563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DF45DA-FC48-4FBA-9772-0DD943D20A8B}"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3416697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DF45DA-FC48-4FBA-9772-0DD943D20A8B}"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2267735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20DF45DA-FC48-4FBA-9772-0DD943D20A8B}" type="datetimeFigureOut">
              <a:rPr lang="en-GB" smtClean="0"/>
              <a:t>09/10/2023</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04FC8E83-B346-4199-9950-333C18CE47BB}" type="slidenum">
              <a:rPr lang="en-GB" smtClean="0"/>
              <a:t>‹#›</a:t>
            </a:fld>
            <a:endParaRPr lang="en-GB"/>
          </a:p>
        </p:txBody>
      </p:sp>
    </p:spTree>
    <p:extLst>
      <p:ext uri="{BB962C8B-B14F-4D97-AF65-F5344CB8AC3E}">
        <p14:creationId xmlns:p14="http://schemas.microsoft.com/office/powerpoint/2010/main" val="17054406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E57FA708-ABB6-425F-AF7B-561F42E5E6BB}"/>
              </a:ext>
            </a:extLst>
          </p:cNvPr>
          <p:cNvSpPr/>
          <p:nvPr/>
        </p:nvSpPr>
        <p:spPr>
          <a:xfrm>
            <a:off x="193156" y="102842"/>
            <a:ext cx="2528273" cy="954298"/>
          </a:xfrm>
          <a:prstGeom prst="ellipse">
            <a:avLst/>
          </a:prstGeom>
          <a:solidFill>
            <a:srgbClr val="FFD9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Text Box 3">
            <a:extLst>
              <a:ext uri="{FF2B5EF4-FFF2-40B4-BE49-F238E27FC236}">
                <a16:creationId xmlns:a16="http://schemas.microsoft.com/office/drawing/2014/main" id="{F887DFFF-55F4-4A78-A28D-2827CF99C862}"/>
              </a:ext>
            </a:extLst>
          </p:cNvPr>
          <p:cNvSpPr txBox="1"/>
          <p:nvPr/>
        </p:nvSpPr>
        <p:spPr>
          <a:xfrm>
            <a:off x="288982" y="139830"/>
            <a:ext cx="2334475" cy="95429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pPr>
            <a:r>
              <a:rPr lang="en-GB" sz="1200" b="1" u="sng" dirty="0">
                <a:ea typeface="Calibri" panose="020F0502020204030204" pitchFamily="34" charset="0"/>
                <a:cs typeface="Times New Roman" panose="02020603050405020304" pitchFamily="18" charset="0"/>
              </a:rPr>
              <a:t>START:</a:t>
            </a:r>
            <a:r>
              <a:rPr lang="en-GB" sz="1200" dirty="0">
                <a:ea typeface="Calibri" panose="020F0502020204030204" pitchFamily="34" charset="0"/>
                <a:cs typeface="Times New Roman" panose="02020603050405020304" pitchFamily="18" charset="0"/>
              </a:rPr>
              <a:t> </a:t>
            </a:r>
          </a:p>
          <a:p>
            <a:pPr algn="ctr">
              <a:lnSpc>
                <a:spcPct val="107000"/>
              </a:lnSpc>
            </a:pPr>
            <a:r>
              <a:rPr lang="en-GB" sz="1200" dirty="0">
                <a:ea typeface="Calibri" panose="020F0502020204030204" pitchFamily="34" charset="0"/>
                <a:cs typeface="Times New Roman" panose="02020603050405020304" pitchFamily="18" charset="0"/>
              </a:rPr>
              <a:t>Potential area of need is identified by teacher, TA, parent or outside agency.</a:t>
            </a:r>
          </a:p>
        </p:txBody>
      </p:sp>
      <p:grpSp>
        <p:nvGrpSpPr>
          <p:cNvPr id="6" name="Group 5">
            <a:extLst>
              <a:ext uri="{FF2B5EF4-FFF2-40B4-BE49-F238E27FC236}">
                <a16:creationId xmlns:a16="http://schemas.microsoft.com/office/drawing/2014/main" id="{7620984C-36D7-4BD5-A344-FBD97D557678}"/>
              </a:ext>
            </a:extLst>
          </p:cNvPr>
          <p:cNvGrpSpPr/>
          <p:nvPr/>
        </p:nvGrpSpPr>
        <p:grpSpPr>
          <a:xfrm>
            <a:off x="194928" y="2349626"/>
            <a:ext cx="2114859" cy="1233888"/>
            <a:chOff x="2662055" y="2092960"/>
            <a:chExt cx="1804670" cy="2134400"/>
          </a:xfrm>
        </p:grpSpPr>
        <p:sp>
          <p:nvSpPr>
            <p:cNvPr id="7" name="Rounded Rectangle 12">
              <a:extLst>
                <a:ext uri="{FF2B5EF4-FFF2-40B4-BE49-F238E27FC236}">
                  <a16:creationId xmlns:a16="http://schemas.microsoft.com/office/drawing/2014/main" id="{FBC5095A-C411-4D6C-B841-5962BE4DDAE9}"/>
                </a:ext>
              </a:extLst>
            </p:cNvPr>
            <p:cNvSpPr/>
            <p:nvPr/>
          </p:nvSpPr>
          <p:spPr>
            <a:xfrm>
              <a:off x="2662055" y="2092960"/>
              <a:ext cx="1804670" cy="2113280"/>
            </a:xfrm>
            <a:prstGeom prst="roundRect">
              <a:avLst/>
            </a:prstGeom>
            <a:solidFill>
              <a:schemeClr val="accent1">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sz="1000" dirty="0"/>
            </a:p>
          </p:txBody>
        </p:sp>
        <p:sp>
          <p:nvSpPr>
            <p:cNvPr id="8" name="Text Box 12">
              <a:extLst>
                <a:ext uri="{FF2B5EF4-FFF2-40B4-BE49-F238E27FC236}">
                  <a16:creationId xmlns:a16="http://schemas.microsoft.com/office/drawing/2014/main" id="{1F2C96ED-C6FB-4B93-920C-AA5F40C85A73}"/>
                </a:ext>
              </a:extLst>
            </p:cNvPr>
            <p:cNvSpPr txBox="1"/>
            <p:nvPr/>
          </p:nvSpPr>
          <p:spPr>
            <a:xfrm>
              <a:off x="2738713" y="2114079"/>
              <a:ext cx="1648676" cy="2113281"/>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1050" dirty="0">
                  <a:ea typeface="Calibri" panose="020F0502020204030204" pitchFamily="34" charset="0"/>
                  <a:cs typeface="Times New Roman" panose="02020603050405020304" pitchFamily="18" charset="0"/>
                </a:rPr>
                <a:t>Area of need identified using </a:t>
              </a:r>
              <a:r>
                <a:rPr lang="en-GB" sz="1050" b="1" dirty="0" smtClean="0">
                  <a:ea typeface="Calibri" panose="020F0502020204030204" pitchFamily="34" charset="0"/>
                  <a:cs typeface="Times New Roman" panose="02020603050405020304" pitchFamily="18" charset="0"/>
                </a:rPr>
                <a:t>Graduated </a:t>
              </a:r>
              <a:r>
                <a:rPr lang="en-GB" sz="1050" b="1" dirty="0">
                  <a:ea typeface="Calibri" panose="020F0502020204030204" pitchFamily="34" charset="0"/>
                  <a:cs typeface="Times New Roman" panose="02020603050405020304" pitchFamily="18" charset="0"/>
                </a:rPr>
                <a:t>Approach</a:t>
              </a:r>
            </a:p>
            <a:p>
              <a:pPr>
                <a:buFont typeface="Arial" panose="020B0604020202020204" pitchFamily="34" charset="0"/>
                <a:buChar char="•"/>
              </a:pPr>
              <a:r>
                <a:rPr lang="en-GB" sz="1000" dirty="0">
                  <a:ea typeface="Calibri" panose="020F0502020204030204" pitchFamily="34" charset="0"/>
                  <a:cs typeface="Times New Roman" panose="02020603050405020304" pitchFamily="18" charset="0"/>
                </a:rPr>
                <a:t> Communication and Interaction</a:t>
              </a:r>
            </a:p>
            <a:p>
              <a:pPr>
                <a:buFont typeface="Arial" panose="020B0604020202020204" pitchFamily="34" charset="0"/>
                <a:buChar char="•"/>
              </a:pPr>
              <a:r>
                <a:rPr lang="en-GB" sz="1000" dirty="0">
                  <a:ea typeface="Calibri" panose="020F0502020204030204" pitchFamily="34" charset="0"/>
                  <a:cs typeface="Times New Roman" panose="02020603050405020304" pitchFamily="18" charset="0"/>
                </a:rPr>
                <a:t> Cognition and Learning</a:t>
              </a:r>
            </a:p>
            <a:p>
              <a:pPr>
                <a:buFont typeface="Arial" panose="020B0604020202020204" pitchFamily="34" charset="0"/>
                <a:buChar char="•"/>
              </a:pPr>
              <a:r>
                <a:rPr lang="en-GB" sz="1000" dirty="0">
                  <a:ea typeface="Calibri" panose="020F0502020204030204" pitchFamily="34" charset="0"/>
                  <a:cs typeface="Times New Roman" panose="02020603050405020304" pitchFamily="18" charset="0"/>
                </a:rPr>
                <a:t> Social Emotional Mental Health</a:t>
              </a:r>
            </a:p>
            <a:p>
              <a:pPr>
                <a:spcAft>
                  <a:spcPts val="800"/>
                </a:spcAft>
                <a:buFont typeface="Arial" panose="020B0604020202020204" pitchFamily="34" charset="0"/>
                <a:buChar char="•"/>
              </a:pPr>
              <a:r>
                <a:rPr lang="en-GB" sz="1000" dirty="0">
                  <a:ea typeface="Calibri" panose="020F0502020204030204" pitchFamily="34" charset="0"/>
                  <a:cs typeface="Times New Roman" panose="02020603050405020304" pitchFamily="18" charset="0"/>
                </a:rPr>
                <a:t> Sensory and Physical Health</a:t>
              </a:r>
            </a:p>
            <a:p>
              <a:pPr algn="ctr">
                <a:lnSpc>
                  <a:spcPct val="107000"/>
                </a:lnSpc>
                <a:spcAft>
                  <a:spcPts val="800"/>
                </a:spcAft>
              </a:pPr>
              <a:r>
                <a:rPr lang="en-GB" sz="1000" dirty="0">
                  <a:ea typeface="Calibri" panose="020F0502020204030204" pitchFamily="34" charset="0"/>
                  <a:cs typeface="Times New Roman" panose="02020603050405020304" pitchFamily="18" charset="0"/>
                </a:rPr>
                <a:t> </a:t>
              </a:r>
              <a:endParaRPr lang="en-GB" sz="1100" dirty="0">
                <a:ea typeface="Calibri" panose="020F0502020204030204" pitchFamily="34" charset="0"/>
                <a:cs typeface="Times New Roman" panose="02020603050405020304" pitchFamily="18" charset="0"/>
              </a:endParaRPr>
            </a:p>
          </p:txBody>
        </p:sp>
      </p:grpSp>
      <p:grpSp>
        <p:nvGrpSpPr>
          <p:cNvPr id="9" name="Group 8">
            <a:extLst>
              <a:ext uri="{FF2B5EF4-FFF2-40B4-BE49-F238E27FC236}">
                <a16:creationId xmlns:a16="http://schemas.microsoft.com/office/drawing/2014/main" id="{A3850633-02B5-47C4-9656-4825F854E776}"/>
              </a:ext>
            </a:extLst>
          </p:cNvPr>
          <p:cNvGrpSpPr/>
          <p:nvPr/>
        </p:nvGrpSpPr>
        <p:grpSpPr>
          <a:xfrm>
            <a:off x="193157" y="4026326"/>
            <a:ext cx="4359792" cy="620242"/>
            <a:chOff x="38100" y="0"/>
            <a:chExt cx="2128566" cy="1088383"/>
          </a:xfrm>
          <a:solidFill>
            <a:schemeClr val="accent1">
              <a:lumMod val="20000"/>
              <a:lumOff val="80000"/>
            </a:schemeClr>
          </a:solidFill>
        </p:grpSpPr>
        <p:sp>
          <p:nvSpPr>
            <p:cNvPr id="10" name="Rounded Rectangle 45">
              <a:extLst>
                <a:ext uri="{FF2B5EF4-FFF2-40B4-BE49-F238E27FC236}">
                  <a16:creationId xmlns:a16="http://schemas.microsoft.com/office/drawing/2014/main" id="{3B25E933-5761-40FC-A365-3F22B68712AF}"/>
                </a:ext>
              </a:extLst>
            </p:cNvPr>
            <p:cNvSpPr/>
            <p:nvPr/>
          </p:nvSpPr>
          <p:spPr>
            <a:xfrm>
              <a:off x="38100" y="0"/>
              <a:ext cx="2125345" cy="104648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Text Box 16">
              <a:extLst>
                <a:ext uri="{FF2B5EF4-FFF2-40B4-BE49-F238E27FC236}">
                  <a16:creationId xmlns:a16="http://schemas.microsoft.com/office/drawing/2014/main" id="{D5773F9F-E424-4B4C-B843-8BE0C7DBF0AE}"/>
                </a:ext>
              </a:extLst>
            </p:cNvPr>
            <p:cNvSpPr txBox="1"/>
            <p:nvPr/>
          </p:nvSpPr>
          <p:spPr>
            <a:xfrm>
              <a:off x="41322" y="0"/>
              <a:ext cx="2125344" cy="108838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Adjustments are made to in-class provision.</a:t>
              </a:r>
            </a:p>
            <a:p>
              <a:pPr algn="ctr"/>
              <a:r>
                <a:rPr lang="en-GB" sz="1000" dirty="0">
                  <a:ea typeface="Calibri" panose="020F0502020204030204" pitchFamily="34" charset="0"/>
                  <a:cs typeface="Times New Roman" panose="02020603050405020304" pitchFamily="18" charset="0"/>
                </a:rPr>
                <a:t>Add pupil to any relevant, pre-existing interventions run by the teacher/TA.</a:t>
              </a:r>
              <a:endParaRPr lang="en-GB" sz="1000" dirty="0">
                <a:effectLst/>
                <a:ea typeface="Calibri" panose="020F0502020204030204" pitchFamily="34" charset="0"/>
                <a:cs typeface="Times New Roman" panose="02020603050405020304" pitchFamily="18" charset="0"/>
              </a:endParaRPr>
            </a:p>
            <a:p>
              <a:pPr algn="ctr"/>
              <a:r>
                <a:rPr lang="en-GB" sz="1000" dirty="0">
                  <a:ea typeface="Calibri" panose="020F0502020204030204" pitchFamily="34" charset="0"/>
                  <a:cs typeface="Times New Roman" panose="02020603050405020304" pitchFamily="18" charset="0"/>
                </a:rPr>
                <a:t>Add pupil to class Provision Map if academic progress is a concern.</a:t>
              </a:r>
              <a:endParaRPr lang="en-GB" sz="1000" dirty="0">
                <a:effectLst/>
                <a:ea typeface="Calibri" panose="020F0502020204030204" pitchFamily="34" charset="0"/>
                <a:cs typeface="Times New Roman" panose="02020603050405020304" pitchFamily="18" charset="0"/>
              </a:endParaRPr>
            </a:p>
          </p:txBody>
        </p:sp>
      </p:grpSp>
      <p:grpSp>
        <p:nvGrpSpPr>
          <p:cNvPr id="12" name="Group 11">
            <a:extLst>
              <a:ext uri="{FF2B5EF4-FFF2-40B4-BE49-F238E27FC236}">
                <a16:creationId xmlns:a16="http://schemas.microsoft.com/office/drawing/2014/main" id="{0E6E307B-9A8D-4347-93BD-DD552AEB422B}"/>
              </a:ext>
            </a:extLst>
          </p:cNvPr>
          <p:cNvGrpSpPr/>
          <p:nvPr/>
        </p:nvGrpSpPr>
        <p:grpSpPr>
          <a:xfrm>
            <a:off x="2993167" y="2826889"/>
            <a:ext cx="2093106" cy="757028"/>
            <a:chOff x="0" y="0"/>
            <a:chExt cx="2068830" cy="685800"/>
          </a:xfrm>
          <a:solidFill>
            <a:schemeClr val="accent1">
              <a:lumMod val="20000"/>
              <a:lumOff val="80000"/>
            </a:schemeClr>
          </a:solidFill>
        </p:grpSpPr>
        <p:sp>
          <p:nvSpPr>
            <p:cNvPr id="13" name="Parallelogram 48">
              <a:extLst>
                <a:ext uri="{FF2B5EF4-FFF2-40B4-BE49-F238E27FC236}">
                  <a16:creationId xmlns:a16="http://schemas.microsoft.com/office/drawing/2014/main" id="{605ACED8-688F-4D46-8BA3-8AE91FC26D80}"/>
                </a:ext>
              </a:extLst>
            </p:cNvPr>
            <p:cNvSpPr/>
            <p:nvPr/>
          </p:nvSpPr>
          <p:spPr>
            <a:xfrm>
              <a:off x="0" y="0"/>
              <a:ext cx="2068830" cy="68580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Text Box 62">
              <a:extLst>
                <a:ext uri="{FF2B5EF4-FFF2-40B4-BE49-F238E27FC236}">
                  <a16:creationId xmlns:a16="http://schemas.microsoft.com/office/drawing/2014/main" id="{C6A4807F-0BD4-425B-B98B-C2D914A060BD}"/>
                </a:ext>
              </a:extLst>
            </p:cNvPr>
            <p:cNvSpPr txBox="1"/>
            <p:nvPr/>
          </p:nvSpPr>
          <p:spPr>
            <a:xfrm>
              <a:off x="21425" y="52821"/>
              <a:ext cx="1999925" cy="596678"/>
            </a:xfrm>
            <a:prstGeom prst="round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Child’s progress is monitored by class teacher/TA over one half term.</a:t>
              </a:r>
            </a:p>
          </p:txBody>
        </p:sp>
      </p:grpSp>
      <p:grpSp>
        <p:nvGrpSpPr>
          <p:cNvPr id="15" name="Group 14">
            <a:extLst>
              <a:ext uri="{FF2B5EF4-FFF2-40B4-BE49-F238E27FC236}">
                <a16:creationId xmlns:a16="http://schemas.microsoft.com/office/drawing/2014/main" id="{F8E21F9D-7169-41F9-A183-C7D79FBC7E4D}"/>
              </a:ext>
            </a:extLst>
          </p:cNvPr>
          <p:cNvGrpSpPr/>
          <p:nvPr/>
        </p:nvGrpSpPr>
        <p:grpSpPr>
          <a:xfrm>
            <a:off x="6889504" y="1191952"/>
            <a:ext cx="1899488" cy="1185507"/>
            <a:chOff x="0" y="20780"/>
            <a:chExt cx="2125345" cy="675609"/>
          </a:xfrm>
          <a:solidFill>
            <a:schemeClr val="accent1">
              <a:lumMod val="20000"/>
              <a:lumOff val="80000"/>
            </a:schemeClr>
          </a:solidFill>
        </p:grpSpPr>
        <p:sp>
          <p:nvSpPr>
            <p:cNvPr id="16" name="Rounded Rectangle 85">
              <a:extLst>
                <a:ext uri="{FF2B5EF4-FFF2-40B4-BE49-F238E27FC236}">
                  <a16:creationId xmlns:a16="http://schemas.microsoft.com/office/drawing/2014/main" id="{F36479AB-6A65-4CB9-94F8-688B877C55E0}"/>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7" name="Text Box 14">
              <a:extLst>
                <a:ext uri="{FF2B5EF4-FFF2-40B4-BE49-F238E27FC236}">
                  <a16:creationId xmlns:a16="http://schemas.microsoft.com/office/drawing/2014/main" id="{2E4F29AA-731F-4FB5-8775-6B329017F2F3}"/>
                </a:ext>
              </a:extLst>
            </p:cNvPr>
            <p:cNvSpPr txBox="1"/>
            <p:nvPr/>
          </p:nvSpPr>
          <p:spPr>
            <a:xfrm>
              <a:off x="28574" y="20780"/>
              <a:ext cx="2094345" cy="67560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300"/>
                </a:spcAft>
              </a:pPr>
              <a:r>
                <a:rPr lang="en-GB" sz="1000" dirty="0">
                  <a:effectLst/>
                  <a:ea typeface="Calibri" panose="020F0502020204030204" pitchFamily="34" charset="0"/>
                  <a:cs typeface="Times New Roman" panose="02020603050405020304" pitchFamily="18" charset="0"/>
                </a:rPr>
                <a:t>Teacher/TA complete SEND Concern Form and hand/send to </a:t>
              </a:r>
              <a:r>
                <a:rPr lang="en-GB" sz="1000" dirty="0" smtClean="0">
                  <a:effectLst/>
                  <a:ea typeface="Calibri" panose="020F0502020204030204" pitchFamily="34" charset="0"/>
                  <a:cs typeface="Times New Roman" panose="02020603050405020304" pitchFamily="18" charset="0"/>
                </a:rPr>
                <a:t>SENDCo.</a:t>
              </a:r>
              <a:endParaRPr lang="en-GB" sz="1000" dirty="0">
                <a:effectLst/>
                <a:ea typeface="Calibri" panose="020F0502020204030204" pitchFamily="34" charset="0"/>
                <a:cs typeface="Times New Roman" panose="02020603050405020304" pitchFamily="18" charset="0"/>
              </a:endParaRPr>
            </a:p>
            <a:p>
              <a:pPr algn="ctr">
                <a:spcAft>
                  <a:spcPts val="300"/>
                </a:spcAft>
              </a:pPr>
              <a:r>
                <a:rPr lang="en-GB" sz="1000" dirty="0">
                  <a:ea typeface="Calibri" panose="020F0502020204030204" pitchFamily="34" charset="0"/>
                  <a:cs typeface="Times New Roman" panose="02020603050405020304" pitchFamily="18" charset="0"/>
                </a:rPr>
                <a:t>Discuss concern with parents/carers again, making it clear that you will speak to the </a:t>
              </a:r>
              <a:r>
                <a:rPr lang="en-GB" sz="1000" dirty="0" smtClean="0">
                  <a:ea typeface="Calibri" panose="020F0502020204030204" pitchFamily="34" charset="0"/>
                  <a:cs typeface="Times New Roman" panose="02020603050405020304" pitchFamily="18" charset="0"/>
                </a:rPr>
                <a:t>SENDCO</a:t>
              </a:r>
              <a:r>
                <a:rPr lang="en-GB" sz="1000" dirty="0">
                  <a:ea typeface="Calibri" panose="020F0502020204030204" pitchFamily="34" charset="0"/>
                  <a:cs typeface="Times New Roman" panose="02020603050405020304" pitchFamily="18" charset="0"/>
                </a:rPr>
                <a:t>.</a:t>
              </a:r>
              <a:endParaRPr lang="en-GB" sz="1000" dirty="0">
                <a:effectLst/>
                <a:ea typeface="Calibri" panose="020F0502020204030204" pitchFamily="34" charset="0"/>
                <a:cs typeface="Times New Roman" panose="02020603050405020304" pitchFamily="18" charset="0"/>
              </a:endParaRPr>
            </a:p>
          </p:txBody>
        </p:sp>
      </p:grpSp>
      <p:sp>
        <p:nvSpPr>
          <p:cNvPr id="18" name="TextBox 17">
            <a:extLst>
              <a:ext uri="{FF2B5EF4-FFF2-40B4-BE49-F238E27FC236}">
                <a16:creationId xmlns:a16="http://schemas.microsoft.com/office/drawing/2014/main" id="{EC86FE87-20A1-4904-B766-612843F5F809}"/>
              </a:ext>
            </a:extLst>
          </p:cNvPr>
          <p:cNvSpPr txBox="1"/>
          <p:nvPr/>
        </p:nvSpPr>
        <p:spPr>
          <a:xfrm>
            <a:off x="4770380" y="3982493"/>
            <a:ext cx="1394367" cy="715089"/>
          </a:xfrm>
          <a:prstGeom prst="roundRect">
            <a:avLst/>
          </a:prstGeom>
          <a:noFill/>
          <a:ln w="38100">
            <a:solidFill>
              <a:schemeClr val="tx1"/>
            </a:solidFill>
          </a:ln>
          <a:effectLst/>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200" b="1" dirty="0" smtClean="0"/>
              <a:t>Universal </a:t>
            </a:r>
          </a:p>
          <a:p>
            <a:pPr algn="ctr"/>
            <a:r>
              <a:rPr lang="en-GB" sz="1200" b="1" dirty="0" smtClean="0"/>
              <a:t>Quality </a:t>
            </a:r>
            <a:r>
              <a:rPr lang="en-GB" sz="1200" b="1" dirty="0"/>
              <a:t>First Teaching</a:t>
            </a:r>
          </a:p>
        </p:txBody>
      </p:sp>
      <p:sp>
        <p:nvSpPr>
          <p:cNvPr id="22" name="Right Arrow 111">
            <a:extLst>
              <a:ext uri="{FF2B5EF4-FFF2-40B4-BE49-F238E27FC236}">
                <a16:creationId xmlns:a16="http://schemas.microsoft.com/office/drawing/2014/main" id="{236C71D8-F0BB-47C8-84D7-8066CE81270F}"/>
              </a:ext>
            </a:extLst>
          </p:cNvPr>
          <p:cNvSpPr/>
          <p:nvPr/>
        </p:nvSpPr>
        <p:spPr>
          <a:xfrm rot="5400000">
            <a:off x="1072950" y="1091482"/>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cxnSp>
        <p:nvCxnSpPr>
          <p:cNvPr id="25" name="Straight Connector 24">
            <a:extLst>
              <a:ext uri="{FF2B5EF4-FFF2-40B4-BE49-F238E27FC236}">
                <a16:creationId xmlns:a16="http://schemas.microsoft.com/office/drawing/2014/main" id="{25F0A92E-4B32-4B8F-A4E2-413FE5C106CB}"/>
              </a:ext>
            </a:extLst>
          </p:cNvPr>
          <p:cNvCxnSpPr>
            <a:cxnSpLocks/>
            <a:stCxn id="61" idx="2"/>
          </p:cNvCxnSpPr>
          <p:nvPr/>
        </p:nvCxnSpPr>
        <p:spPr>
          <a:xfrm flipH="1">
            <a:off x="6263661" y="1055667"/>
            <a:ext cx="14472" cy="8384041"/>
          </a:xfrm>
          <a:prstGeom prst="line">
            <a:avLst/>
          </a:prstGeom>
          <a:ln w="76200"/>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9C540CE8-E4A7-4376-B705-84E5A1881BA6}"/>
              </a:ext>
            </a:extLst>
          </p:cNvPr>
          <p:cNvCxnSpPr>
            <a:cxnSpLocks/>
          </p:cNvCxnSpPr>
          <p:nvPr/>
        </p:nvCxnSpPr>
        <p:spPr>
          <a:xfrm flipH="1">
            <a:off x="622300" y="4800600"/>
            <a:ext cx="11633200" cy="1"/>
          </a:xfrm>
          <a:prstGeom prst="line">
            <a:avLst/>
          </a:prstGeom>
          <a:ln w="76200"/>
        </p:spPr>
        <p:style>
          <a:lnRef idx="1">
            <a:schemeClr val="dk1"/>
          </a:lnRef>
          <a:fillRef idx="0">
            <a:schemeClr val="dk1"/>
          </a:fillRef>
          <a:effectRef idx="0">
            <a:schemeClr val="dk1"/>
          </a:effectRef>
          <a:fontRef idx="minor">
            <a:schemeClr val="tx1"/>
          </a:fontRef>
        </p:style>
      </p:cxnSp>
      <p:grpSp>
        <p:nvGrpSpPr>
          <p:cNvPr id="45" name="Group 44">
            <a:extLst>
              <a:ext uri="{FF2B5EF4-FFF2-40B4-BE49-F238E27FC236}">
                <a16:creationId xmlns:a16="http://schemas.microsoft.com/office/drawing/2014/main" id="{9FA2C082-0EB3-48AE-AB7C-A068B648A5EF}"/>
              </a:ext>
            </a:extLst>
          </p:cNvPr>
          <p:cNvGrpSpPr/>
          <p:nvPr/>
        </p:nvGrpSpPr>
        <p:grpSpPr>
          <a:xfrm>
            <a:off x="2993167" y="1494513"/>
            <a:ext cx="2114860" cy="882945"/>
            <a:chOff x="-1" y="0"/>
            <a:chExt cx="2068831" cy="685800"/>
          </a:xfrm>
          <a:solidFill>
            <a:srgbClr val="FFD9FF"/>
          </a:solidFill>
        </p:grpSpPr>
        <p:sp>
          <p:nvSpPr>
            <p:cNvPr id="46" name="Parallelogram 48">
              <a:extLst>
                <a:ext uri="{FF2B5EF4-FFF2-40B4-BE49-F238E27FC236}">
                  <a16:creationId xmlns:a16="http://schemas.microsoft.com/office/drawing/2014/main" id="{CBEFD758-BF1E-410A-A4B3-F91FB670E96D}"/>
                </a:ext>
              </a:extLst>
            </p:cNvPr>
            <p:cNvSpPr/>
            <p:nvPr/>
          </p:nvSpPr>
          <p:spPr>
            <a:xfrm>
              <a:off x="0" y="0"/>
              <a:ext cx="2068830" cy="68580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7" name="Text Box 62">
              <a:extLst>
                <a:ext uri="{FF2B5EF4-FFF2-40B4-BE49-F238E27FC236}">
                  <a16:creationId xmlns:a16="http://schemas.microsoft.com/office/drawing/2014/main" id="{B8F8D07E-5938-442B-A29C-9D985FB29E53}"/>
                </a:ext>
              </a:extLst>
            </p:cNvPr>
            <p:cNvSpPr txBox="1"/>
            <p:nvPr/>
          </p:nvSpPr>
          <p:spPr>
            <a:xfrm>
              <a:off x="-1" y="10990"/>
              <a:ext cx="2047551" cy="653212"/>
            </a:xfrm>
            <a:prstGeom prst="round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b="1" dirty="0">
                  <a:effectLst/>
                  <a:ea typeface="Calibri" panose="020F0502020204030204" pitchFamily="34" charset="0"/>
                  <a:cs typeface="Times New Roman" panose="02020603050405020304" pitchFamily="18" charset="0"/>
                </a:rPr>
                <a:t>Is the child making progress? </a:t>
              </a:r>
            </a:p>
            <a:p>
              <a:pPr algn="ctr"/>
              <a:r>
                <a:rPr lang="en-GB" sz="1600" dirty="0">
                  <a:ea typeface="Calibri" panose="020F0502020204030204" pitchFamily="34" charset="0"/>
                  <a:cs typeface="Times New Roman" panose="02020603050405020304" pitchFamily="18" charset="0"/>
                </a:rPr>
                <a:t>* </a:t>
              </a:r>
              <a:r>
                <a:rPr lang="en-GB" sz="1200" dirty="0">
                  <a:ea typeface="Calibri" panose="020F0502020204030204" pitchFamily="34" charset="0"/>
                  <a:cs typeface="Times New Roman" panose="02020603050405020304" pitchFamily="18" charset="0"/>
                </a:rPr>
                <a:t>If yes, remain in this stage.</a:t>
              </a:r>
              <a:endParaRPr lang="en-GB" sz="1200" dirty="0">
                <a:effectLst/>
                <a:ea typeface="Calibri" panose="020F0502020204030204" pitchFamily="34" charset="0"/>
                <a:cs typeface="Times New Roman" panose="02020603050405020304" pitchFamily="18" charset="0"/>
              </a:endParaRPr>
            </a:p>
          </p:txBody>
        </p:sp>
      </p:grpSp>
      <p:sp>
        <p:nvSpPr>
          <p:cNvPr id="52" name="Right Arrow 104">
            <a:extLst>
              <a:ext uri="{FF2B5EF4-FFF2-40B4-BE49-F238E27FC236}">
                <a16:creationId xmlns:a16="http://schemas.microsoft.com/office/drawing/2014/main" id="{935CC623-C4D1-43DB-A29B-DDA4992CEE7C}"/>
              </a:ext>
            </a:extLst>
          </p:cNvPr>
          <p:cNvSpPr/>
          <p:nvPr/>
        </p:nvSpPr>
        <p:spPr>
          <a:xfrm>
            <a:off x="5116293" y="1544606"/>
            <a:ext cx="1688875" cy="578881"/>
          </a:xfrm>
          <a:prstGeom prst="rightArrow">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No</a:t>
            </a:r>
            <a:endParaRPr lang="en-GB" b="1" dirty="0"/>
          </a:p>
        </p:txBody>
      </p:sp>
      <p:sp>
        <p:nvSpPr>
          <p:cNvPr id="53" name="Right Arrow 111">
            <a:extLst>
              <a:ext uri="{FF2B5EF4-FFF2-40B4-BE49-F238E27FC236}">
                <a16:creationId xmlns:a16="http://schemas.microsoft.com/office/drawing/2014/main" id="{3C70AE04-04E5-4A38-AF2F-F99BA1FDD9DC}"/>
              </a:ext>
            </a:extLst>
          </p:cNvPr>
          <p:cNvSpPr/>
          <p:nvPr/>
        </p:nvSpPr>
        <p:spPr>
          <a:xfrm rot="5400000">
            <a:off x="1072950" y="3625103"/>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54" name="Right Arrow 111">
            <a:extLst>
              <a:ext uri="{FF2B5EF4-FFF2-40B4-BE49-F238E27FC236}">
                <a16:creationId xmlns:a16="http://schemas.microsoft.com/office/drawing/2014/main" id="{8F1A19E8-0760-4B5D-AF8C-565847F2970D}"/>
              </a:ext>
            </a:extLst>
          </p:cNvPr>
          <p:cNvSpPr/>
          <p:nvPr/>
        </p:nvSpPr>
        <p:spPr>
          <a:xfrm rot="5400000">
            <a:off x="1072950" y="1948702"/>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55" name="Group 54">
            <a:extLst>
              <a:ext uri="{FF2B5EF4-FFF2-40B4-BE49-F238E27FC236}">
                <a16:creationId xmlns:a16="http://schemas.microsoft.com/office/drawing/2014/main" id="{2BE74B36-E148-4954-A49A-EEB03EE67950}"/>
              </a:ext>
            </a:extLst>
          </p:cNvPr>
          <p:cNvGrpSpPr/>
          <p:nvPr/>
        </p:nvGrpSpPr>
        <p:grpSpPr>
          <a:xfrm>
            <a:off x="192480" y="1494514"/>
            <a:ext cx="2111657" cy="408542"/>
            <a:chOff x="38100" y="0"/>
            <a:chExt cx="2128566" cy="1088383"/>
          </a:xfrm>
          <a:solidFill>
            <a:schemeClr val="accent1">
              <a:lumMod val="20000"/>
              <a:lumOff val="80000"/>
            </a:schemeClr>
          </a:solidFill>
        </p:grpSpPr>
        <p:sp>
          <p:nvSpPr>
            <p:cNvPr id="56" name="Rounded Rectangle 45">
              <a:extLst>
                <a:ext uri="{FF2B5EF4-FFF2-40B4-BE49-F238E27FC236}">
                  <a16:creationId xmlns:a16="http://schemas.microsoft.com/office/drawing/2014/main" id="{69602BB9-8DD5-45AE-8C06-F48514009798}"/>
                </a:ext>
              </a:extLst>
            </p:cNvPr>
            <p:cNvSpPr/>
            <p:nvPr/>
          </p:nvSpPr>
          <p:spPr>
            <a:xfrm>
              <a:off x="38100" y="0"/>
              <a:ext cx="2125345" cy="104648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7" name="Text Box 16">
              <a:extLst>
                <a:ext uri="{FF2B5EF4-FFF2-40B4-BE49-F238E27FC236}">
                  <a16:creationId xmlns:a16="http://schemas.microsoft.com/office/drawing/2014/main" id="{7B7FACC3-0193-4CD1-99C8-847C52B6D553}"/>
                </a:ext>
              </a:extLst>
            </p:cNvPr>
            <p:cNvSpPr txBox="1"/>
            <p:nvPr/>
          </p:nvSpPr>
          <p:spPr>
            <a:xfrm>
              <a:off x="41322" y="0"/>
              <a:ext cx="2125344" cy="108838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Discuss concern with Parents/Carers.</a:t>
              </a:r>
            </a:p>
          </p:txBody>
        </p:sp>
      </p:grpSp>
      <p:sp>
        <p:nvSpPr>
          <p:cNvPr id="58" name="TextBox 57">
            <a:extLst>
              <a:ext uri="{FF2B5EF4-FFF2-40B4-BE49-F238E27FC236}">
                <a16:creationId xmlns:a16="http://schemas.microsoft.com/office/drawing/2014/main" id="{58C38743-7471-4E05-A48D-85710895C433}"/>
              </a:ext>
            </a:extLst>
          </p:cNvPr>
          <p:cNvSpPr txBox="1"/>
          <p:nvPr/>
        </p:nvSpPr>
        <p:spPr>
          <a:xfrm>
            <a:off x="6401927" y="3969327"/>
            <a:ext cx="1394367" cy="715089"/>
          </a:xfrm>
          <a:prstGeom prst="roundRect">
            <a:avLst/>
          </a:prstGeom>
          <a:noFill/>
          <a:ln w="38100">
            <a:solidFill>
              <a:schemeClr val="tx1"/>
            </a:solidFill>
          </a:ln>
          <a:effectLst/>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en-GB" sz="1200" b="1" dirty="0" smtClean="0"/>
              <a:t>Targeted</a:t>
            </a:r>
          </a:p>
          <a:p>
            <a:pPr algn="ctr"/>
            <a:r>
              <a:rPr lang="en-GB" sz="1200" b="1" dirty="0" smtClean="0"/>
              <a:t>SENDCO </a:t>
            </a:r>
            <a:r>
              <a:rPr lang="en-GB" sz="1200" b="1" dirty="0"/>
              <a:t>Involvement</a:t>
            </a:r>
          </a:p>
        </p:txBody>
      </p:sp>
      <p:sp>
        <p:nvSpPr>
          <p:cNvPr id="59" name="Right Arrow 111">
            <a:extLst>
              <a:ext uri="{FF2B5EF4-FFF2-40B4-BE49-F238E27FC236}">
                <a16:creationId xmlns:a16="http://schemas.microsoft.com/office/drawing/2014/main" id="{E3B2047A-BFAF-44B1-A140-4C29FA1FCEE0}"/>
              </a:ext>
            </a:extLst>
          </p:cNvPr>
          <p:cNvSpPr/>
          <p:nvPr/>
        </p:nvSpPr>
        <p:spPr>
          <a:xfrm rot="16200000">
            <a:off x="3876836" y="2426310"/>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60" name="Right Arrow 111">
            <a:extLst>
              <a:ext uri="{FF2B5EF4-FFF2-40B4-BE49-F238E27FC236}">
                <a16:creationId xmlns:a16="http://schemas.microsoft.com/office/drawing/2014/main" id="{F1D08677-6733-43CB-BCE0-2FDCA32B7D0C}"/>
              </a:ext>
            </a:extLst>
          </p:cNvPr>
          <p:cNvSpPr/>
          <p:nvPr/>
        </p:nvSpPr>
        <p:spPr>
          <a:xfrm rot="16200000">
            <a:off x="3865959" y="3632767"/>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61" name="Rectangle: Rounded Corners 60">
            <a:extLst>
              <a:ext uri="{FF2B5EF4-FFF2-40B4-BE49-F238E27FC236}">
                <a16:creationId xmlns:a16="http://schemas.microsoft.com/office/drawing/2014/main" id="{EAA5AF85-08FE-47F1-9C35-CFAADEAFFB70}"/>
              </a:ext>
            </a:extLst>
          </p:cNvPr>
          <p:cNvSpPr/>
          <p:nvPr/>
        </p:nvSpPr>
        <p:spPr>
          <a:xfrm>
            <a:off x="2886249" y="127753"/>
            <a:ext cx="6783767" cy="927914"/>
          </a:xfrm>
          <a:prstGeom prst="roundRect">
            <a:avLst/>
          </a:prstGeom>
          <a:ln w="57150"/>
        </p:spPr>
        <p:style>
          <a:lnRef idx="2">
            <a:schemeClr val="dk1"/>
          </a:lnRef>
          <a:fillRef idx="1">
            <a:schemeClr val="lt1"/>
          </a:fillRef>
          <a:effectRef idx="0">
            <a:schemeClr val="dk1"/>
          </a:effectRef>
          <a:fontRef idx="minor">
            <a:schemeClr val="dk1"/>
          </a:fontRef>
        </p:style>
        <p:txBody>
          <a:bodyPr wrap="square" lIns="91440" tIns="45720" rIns="91440" bIns="45720">
            <a:spAutoFit/>
          </a:bodyPr>
          <a:lstStyle/>
          <a:p>
            <a:pPr algn="ctr"/>
            <a:r>
              <a:rPr lang="en-US" sz="2050" dirty="0">
                <a:ln w="0"/>
                <a:solidFill>
                  <a:schemeClr val="tx1"/>
                </a:solidFill>
                <a:effectLst>
                  <a:outerShdw blurRad="38100" dist="19050" dir="2700000" algn="tl" rotWithShape="0">
                    <a:schemeClr val="dk1">
                      <a:alpha val="40000"/>
                    </a:schemeClr>
                  </a:outerShdw>
                </a:effectLst>
              </a:rPr>
              <a:t>SEND IDENTIFICATION AND PROVISION PATHWAY</a:t>
            </a:r>
          </a:p>
          <a:p>
            <a:pPr algn="ctr">
              <a:spcBef>
                <a:spcPts val="1200"/>
              </a:spcBef>
            </a:pPr>
            <a:r>
              <a:rPr lang="en-US" dirty="0">
                <a:ln w="0"/>
                <a:solidFill>
                  <a:schemeClr val="tx1"/>
                </a:solidFill>
                <a:effectLst>
                  <a:outerShdw blurRad="38100" dist="19050" dir="2700000" algn="tl" rotWithShape="0">
                    <a:schemeClr val="dk1">
                      <a:alpha val="40000"/>
                    </a:schemeClr>
                  </a:outerShdw>
                </a:effectLst>
              </a:rPr>
              <a:t>Graduated Response: Assess, Plan, Do, Review</a:t>
            </a:r>
          </a:p>
        </p:txBody>
      </p:sp>
      <p:grpSp>
        <p:nvGrpSpPr>
          <p:cNvPr id="70" name="Group 69">
            <a:extLst>
              <a:ext uri="{FF2B5EF4-FFF2-40B4-BE49-F238E27FC236}">
                <a16:creationId xmlns:a16="http://schemas.microsoft.com/office/drawing/2014/main" id="{C422BE2E-01B6-4FE6-8ECF-46D7459E42C4}"/>
              </a:ext>
            </a:extLst>
          </p:cNvPr>
          <p:cNvGrpSpPr/>
          <p:nvPr/>
        </p:nvGrpSpPr>
        <p:grpSpPr>
          <a:xfrm>
            <a:off x="10375599" y="139831"/>
            <a:ext cx="2232845" cy="564660"/>
            <a:chOff x="0" y="20781"/>
            <a:chExt cx="2125345" cy="675608"/>
          </a:xfrm>
          <a:solidFill>
            <a:schemeClr val="accent1">
              <a:lumMod val="20000"/>
              <a:lumOff val="80000"/>
            </a:schemeClr>
          </a:solidFill>
        </p:grpSpPr>
        <p:sp>
          <p:nvSpPr>
            <p:cNvPr id="71" name="Rounded Rectangle 85">
              <a:extLst>
                <a:ext uri="{FF2B5EF4-FFF2-40B4-BE49-F238E27FC236}">
                  <a16:creationId xmlns:a16="http://schemas.microsoft.com/office/drawing/2014/main" id="{C12B4EC4-5DCA-4263-9904-8D2BEE8BC78D}"/>
                </a:ext>
              </a:extLst>
            </p:cNvPr>
            <p:cNvSpPr/>
            <p:nvPr/>
          </p:nvSpPr>
          <p:spPr>
            <a:xfrm>
              <a:off x="0" y="20781"/>
              <a:ext cx="2125345" cy="675608"/>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2" name="Text Box 14">
              <a:extLst>
                <a:ext uri="{FF2B5EF4-FFF2-40B4-BE49-F238E27FC236}">
                  <a16:creationId xmlns:a16="http://schemas.microsoft.com/office/drawing/2014/main" id="{73BCEE61-04CF-441C-B1B6-A0B17EB9A8FC}"/>
                </a:ext>
              </a:extLst>
            </p:cNvPr>
            <p:cNvSpPr txBox="1"/>
            <p:nvPr/>
          </p:nvSpPr>
          <p:spPr>
            <a:xfrm>
              <a:off x="28574" y="20781"/>
              <a:ext cx="2094345" cy="61222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000" dirty="0" smtClean="0">
                  <a:effectLst/>
                  <a:ea typeface="Calibri" panose="020F0502020204030204" pitchFamily="34" charset="0"/>
                  <a:cs typeface="Times New Roman" panose="02020603050405020304" pitchFamily="18" charset="0"/>
                </a:rPr>
                <a:t>SENDCo </a:t>
              </a:r>
              <a:r>
                <a:rPr lang="en-GB" sz="1000" dirty="0">
                  <a:effectLst/>
                  <a:ea typeface="Calibri" panose="020F0502020204030204" pitchFamily="34" charset="0"/>
                  <a:cs typeface="Times New Roman" panose="02020603050405020304" pitchFamily="18" charset="0"/>
                </a:rPr>
                <a:t>makes suggestions: Further modification to teachin</a:t>
              </a:r>
              <a:r>
                <a:rPr lang="en-GB" sz="1000" dirty="0">
                  <a:ea typeface="Calibri" panose="020F0502020204030204" pitchFamily="34" charset="0"/>
                  <a:cs typeface="Times New Roman" panose="02020603050405020304" pitchFamily="18" charset="0"/>
                </a:rPr>
                <a:t>g resources/ interventions.</a:t>
              </a:r>
              <a:endParaRPr lang="en-GB" sz="1000" dirty="0">
                <a:effectLst/>
                <a:ea typeface="Calibri" panose="020F0502020204030204" pitchFamily="34" charset="0"/>
                <a:cs typeface="Times New Roman" panose="02020603050405020304" pitchFamily="18" charset="0"/>
              </a:endParaRPr>
            </a:p>
          </p:txBody>
        </p:sp>
      </p:grpSp>
      <p:grpSp>
        <p:nvGrpSpPr>
          <p:cNvPr id="73" name="Group 72">
            <a:extLst>
              <a:ext uri="{FF2B5EF4-FFF2-40B4-BE49-F238E27FC236}">
                <a16:creationId xmlns:a16="http://schemas.microsoft.com/office/drawing/2014/main" id="{BE9D4F4C-3815-49FD-B729-116F86031F4A}"/>
              </a:ext>
            </a:extLst>
          </p:cNvPr>
          <p:cNvGrpSpPr/>
          <p:nvPr/>
        </p:nvGrpSpPr>
        <p:grpSpPr>
          <a:xfrm>
            <a:off x="10372992" y="1453442"/>
            <a:ext cx="2232845" cy="406369"/>
            <a:chOff x="0" y="20781"/>
            <a:chExt cx="2125345" cy="675608"/>
          </a:xfrm>
          <a:solidFill>
            <a:schemeClr val="accent6">
              <a:lumMod val="20000"/>
              <a:lumOff val="80000"/>
            </a:schemeClr>
          </a:solidFill>
        </p:grpSpPr>
        <p:sp>
          <p:nvSpPr>
            <p:cNvPr id="74" name="Rounded Rectangle 85">
              <a:extLst>
                <a:ext uri="{FF2B5EF4-FFF2-40B4-BE49-F238E27FC236}">
                  <a16:creationId xmlns:a16="http://schemas.microsoft.com/office/drawing/2014/main" id="{F4EBD85D-BBCD-4907-90DC-855B4507C5DA}"/>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5" name="Text Box 14">
              <a:extLst>
                <a:ext uri="{FF2B5EF4-FFF2-40B4-BE49-F238E27FC236}">
                  <a16:creationId xmlns:a16="http://schemas.microsoft.com/office/drawing/2014/main" id="{8EEBBC4F-A468-490D-8667-055E5D94B70B}"/>
                </a:ext>
              </a:extLst>
            </p:cNvPr>
            <p:cNvSpPr txBox="1"/>
            <p:nvPr/>
          </p:nvSpPr>
          <p:spPr>
            <a:xfrm>
              <a:off x="28574" y="28171"/>
              <a:ext cx="2094345" cy="60483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000" dirty="0">
                  <a:ea typeface="Calibri" panose="020F0502020204030204" pitchFamily="34" charset="0"/>
                  <a:cs typeface="Times New Roman" panose="02020603050405020304" pitchFamily="18" charset="0"/>
                </a:rPr>
                <a:t>Referral to external agency may be submitted in some cases.</a:t>
              </a:r>
              <a:endParaRPr lang="en-GB" sz="1000" dirty="0">
                <a:effectLst/>
                <a:ea typeface="Calibri" panose="020F0502020204030204" pitchFamily="34" charset="0"/>
                <a:cs typeface="Times New Roman" panose="02020603050405020304" pitchFamily="18" charset="0"/>
              </a:endParaRPr>
            </a:p>
          </p:txBody>
        </p:sp>
      </p:grpSp>
      <p:grpSp>
        <p:nvGrpSpPr>
          <p:cNvPr id="77" name="Group 76">
            <a:extLst>
              <a:ext uri="{FF2B5EF4-FFF2-40B4-BE49-F238E27FC236}">
                <a16:creationId xmlns:a16="http://schemas.microsoft.com/office/drawing/2014/main" id="{AE6F8D90-7CD4-43DF-9A4B-402F2ACFADA8}"/>
              </a:ext>
            </a:extLst>
          </p:cNvPr>
          <p:cNvGrpSpPr/>
          <p:nvPr/>
        </p:nvGrpSpPr>
        <p:grpSpPr>
          <a:xfrm>
            <a:off x="10372992" y="799258"/>
            <a:ext cx="2232845" cy="564660"/>
            <a:chOff x="0" y="20781"/>
            <a:chExt cx="2125345" cy="675608"/>
          </a:xfrm>
          <a:solidFill>
            <a:schemeClr val="accent4">
              <a:lumMod val="40000"/>
              <a:lumOff val="60000"/>
            </a:schemeClr>
          </a:solidFill>
        </p:grpSpPr>
        <p:sp>
          <p:nvSpPr>
            <p:cNvPr id="78" name="Rounded Rectangle 85">
              <a:extLst>
                <a:ext uri="{FF2B5EF4-FFF2-40B4-BE49-F238E27FC236}">
                  <a16:creationId xmlns:a16="http://schemas.microsoft.com/office/drawing/2014/main" id="{E5C933BC-F283-4506-992D-C82EA0A67F23}"/>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9" name="Text Box 14">
              <a:extLst>
                <a:ext uri="{FF2B5EF4-FFF2-40B4-BE49-F238E27FC236}">
                  <a16:creationId xmlns:a16="http://schemas.microsoft.com/office/drawing/2014/main" id="{65091D69-843E-4212-B59A-18FE4A6412AF}"/>
                </a:ext>
              </a:extLst>
            </p:cNvPr>
            <p:cNvSpPr txBox="1"/>
            <p:nvPr/>
          </p:nvSpPr>
          <p:spPr>
            <a:xfrm>
              <a:off x="28574" y="20781"/>
              <a:ext cx="2094345" cy="61222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000" dirty="0" smtClean="0">
                  <a:ea typeface="Calibri" panose="020F0502020204030204" pitchFamily="34" charset="0"/>
                  <a:cs typeface="Times New Roman" panose="02020603050405020304" pitchFamily="18" charset="0"/>
                </a:rPr>
                <a:t>SENDCo </a:t>
              </a:r>
              <a:r>
                <a:rPr lang="en-GB" sz="1000" dirty="0">
                  <a:ea typeface="Calibri" panose="020F0502020204030204" pitchFamily="34" charset="0"/>
                  <a:cs typeface="Times New Roman" panose="02020603050405020304" pitchFamily="18" charset="0"/>
                </a:rPr>
                <a:t>completes observation on child and gives feedback to teacher/TA /Parents/Carers.  </a:t>
              </a:r>
              <a:endParaRPr lang="en-GB" sz="1000" dirty="0">
                <a:effectLst/>
                <a:ea typeface="Calibri" panose="020F0502020204030204" pitchFamily="34" charset="0"/>
                <a:cs typeface="Times New Roman" panose="02020603050405020304" pitchFamily="18" charset="0"/>
              </a:endParaRPr>
            </a:p>
          </p:txBody>
        </p:sp>
      </p:grpSp>
      <p:grpSp>
        <p:nvGrpSpPr>
          <p:cNvPr id="80" name="Group 79">
            <a:extLst>
              <a:ext uri="{FF2B5EF4-FFF2-40B4-BE49-F238E27FC236}">
                <a16:creationId xmlns:a16="http://schemas.microsoft.com/office/drawing/2014/main" id="{FF6032F7-0F1C-4794-B3C7-D4D6A5734439}"/>
              </a:ext>
            </a:extLst>
          </p:cNvPr>
          <p:cNvGrpSpPr/>
          <p:nvPr/>
        </p:nvGrpSpPr>
        <p:grpSpPr>
          <a:xfrm>
            <a:off x="6670145" y="2851881"/>
            <a:ext cx="2118846" cy="932870"/>
            <a:chOff x="0" y="20781"/>
            <a:chExt cx="2125345" cy="675608"/>
          </a:xfrm>
          <a:solidFill>
            <a:schemeClr val="accent4">
              <a:lumMod val="40000"/>
              <a:lumOff val="60000"/>
            </a:schemeClr>
          </a:solidFill>
        </p:grpSpPr>
        <p:sp>
          <p:nvSpPr>
            <p:cNvPr id="81" name="Rounded Rectangle 85">
              <a:extLst>
                <a:ext uri="{FF2B5EF4-FFF2-40B4-BE49-F238E27FC236}">
                  <a16:creationId xmlns:a16="http://schemas.microsoft.com/office/drawing/2014/main" id="{641CE201-2AF7-4B81-B72C-461DD8E763E0}"/>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2" name="Text Box 14">
              <a:extLst>
                <a:ext uri="{FF2B5EF4-FFF2-40B4-BE49-F238E27FC236}">
                  <a16:creationId xmlns:a16="http://schemas.microsoft.com/office/drawing/2014/main" id="{671E8D9A-8BCD-46B7-9CCD-FDE61994DD09}"/>
                </a:ext>
              </a:extLst>
            </p:cNvPr>
            <p:cNvSpPr txBox="1"/>
            <p:nvPr/>
          </p:nvSpPr>
          <p:spPr>
            <a:xfrm>
              <a:off x="60555" y="53507"/>
              <a:ext cx="2014634" cy="598755"/>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smtClean="0">
                  <a:effectLst/>
                  <a:ea typeface="Calibri" panose="020F0502020204030204" pitchFamily="34" charset="0"/>
                  <a:cs typeface="Times New Roman" panose="02020603050405020304" pitchFamily="18" charset="0"/>
                </a:rPr>
                <a:t>SENDCo </a:t>
              </a:r>
              <a:r>
                <a:rPr lang="en-GB" sz="1000" dirty="0">
                  <a:effectLst/>
                  <a:ea typeface="Calibri" panose="020F0502020204030204" pitchFamily="34" charset="0"/>
                  <a:cs typeface="Times New Roman" panose="02020603050405020304" pitchFamily="18" charset="0"/>
                </a:rPr>
                <a:t>considers next steps having received completed Concern Form from teacher/TA.</a:t>
              </a:r>
            </a:p>
            <a:p>
              <a:pPr algn="ctr"/>
              <a:r>
                <a:rPr lang="en-GB" sz="1000" dirty="0" smtClean="0">
                  <a:ea typeface="Calibri" panose="020F0502020204030204" pitchFamily="34" charset="0"/>
                  <a:cs typeface="Times New Roman" panose="02020603050405020304" pitchFamily="18" charset="0"/>
                </a:rPr>
                <a:t>SENDCo </a:t>
              </a:r>
              <a:r>
                <a:rPr lang="en-GB" sz="1000" dirty="0">
                  <a:ea typeface="Calibri" panose="020F0502020204030204" pitchFamily="34" charset="0"/>
                  <a:cs typeface="Times New Roman" panose="02020603050405020304" pitchFamily="18" charset="0"/>
                </a:rPr>
                <a:t>completes ‘Actions’ on </a:t>
              </a:r>
            </a:p>
            <a:p>
              <a:pPr algn="ctr"/>
              <a:r>
                <a:rPr lang="en-GB" sz="1000" dirty="0">
                  <a:ea typeface="Calibri" panose="020F0502020204030204" pitchFamily="34" charset="0"/>
                  <a:cs typeface="Times New Roman" panose="02020603050405020304" pitchFamily="18" charset="0"/>
                </a:rPr>
                <a:t>Concern Form</a:t>
              </a:r>
              <a:r>
                <a:rPr lang="en-GB" sz="1050" dirty="0">
                  <a:ea typeface="Calibri" panose="020F0502020204030204" pitchFamily="34" charset="0"/>
                  <a:cs typeface="Times New Roman" panose="02020603050405020304" pitchFamily="18" charset="0"/>
                </a:rPr>
                <a:t>.</a:t>
              </a:r>
              <a:endParaRPr lang="en-GB" sz="1050" dirty="0">
                <a:effectLst/>
                <a:ea typeface="Calibri" panose="020F0502020204030204" pitchFamily="34" charset="0"/>
                <a:cs typeface="Times New Roman" panose="02020603050405020304" pitchFamily="18" charset="0"/>
              </a:endParaRPr>
            </a:p>
          </p:txBody>
        </p:sp>
      </p:grpSp>
      <p:sp>
        <p:nvSpPr>
          <p:cNvPr id="83" name="Right Arrow 111">
            <a:extLst>
              <a:ext uri="{FF2B5EF4-FFF2-40B4-BE49-F238E27FC236}">
                <a16:creationId xmlns:a16="http://schemas.microsoft.com/office/drawing/2014/main" id="{EA29245C-4DF4-4872-A018-3F8AB69D77A0}"/>
              </a:ext>
            </a:extLst>
          </p:cNvPr>
          <p:cNvSpPr/>
          <p:nvPr/>
        </p:nvSpPr>
        <p:spPr>
          <a:xfrm rot="5400000">
            <a:off x="7829286" y="2431273"/>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87" name="Group 86">
            <a:extLst>
              <a:ext uri="{FF2B5EF4-FFF2-40B4-BE49-F238E27FC236}">
                <a16:creationId xmlns:a16="http://schemas.microsoft.com/office/drawing/2014/main" id="{6353446D-747C-4806-9A28-4973177FA278}"/>
              </a:ext>
            </a:extLst>
          </p:cNvPr>
          <p:cNvGrpSpPr/>
          <p:nvPr/>
        </p:nvGrpSpPr>
        <p:grpSpPr>
          <a:xfrm>
            <a:off x="10372992" y="2320523"/>
            <a:ext cx="2232845" cy="596707"/>
            <a:chOff x="0" y="20781"/>
            <a:chExt cx="2125345" cy="675608"/>
          </a:xfrm>
          <a:solidFill>
            <a:schemeClr val="accent5">
              <a:lumMod val="20000"/>
              <a:lumOff val="80000"/>
            </a:schemeClr>
          </a:solidFill>
        </p:grpSpPr>
        <p:sp>
          <p:nvSpPr>
            <p:cNvPr id="88" name="Rounded Rectangle 85">
              <a:extLst>
                <a:ext uri="{FF2B5EF4-FFF2-40B4-BE49-F238E27FC236}">
                  <a16:creationId xmlns:a16="http://schemas.microsoft.com/office/drawing/2014/main" id="{8DF6A631-6EF9-44D2-9B4F-0CAB5A4C8D9F}"/>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9" name="Text Box 14">
              <a:extLst>
                <a:ext uri="{FF2B5EF4-FFF2-40B4-BE49-F238E27FC236}">
                  <a16:creationId xmlns:a16="http://schemas.microsoft.com/office/drawing/2014/main" id="{E54CEA5F-48F2-4FE4-A94D-CA02ABD47A26}"/>
                </a:ext>
              </a:extLst>
            </p:cNvPr>
            <p:cNvSpPr txBox="1"/>
            <p:nvPr/>
          </p:nvSpPr>
          <p:spPr>
            <a:xfrm>
              <a:off x="49731" y="81760"/>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a typeface="Calibri" panose="020F0502020204030204" pitchFamily="34" charset="0"/>
                  <a:cs typeface="Times New Roman" panose="02020603050405020304" pitchFamily="18" charset="0"/>
                </a:rPr>
                <a:t>Following advice, teacher/TA implements new strategies/ support. Progress is monitored closely.</a:t>
              </a:r>
              <a:endParaRPr lang="en-GB" sz="1000" dirty="0">
                <a:effectLst/>
                <a:ea typeface="Calibri" panose="020F0502020204030204" pitchFamily="34" charset="0"/>
                <a:cs typeface="Times New Roman" panose="02020603050405020304" pitchFamily="18" charset="0"/>
              </a:endParaRPr>
            </a:p>
          </p:txBody>
        </p:sp>
      </p:grpSp>
      <p:sp>
        <p:nvSpPr>
          <p:cNvPr id="90" name="Right Arrow 111">
            <a:extLst>
              <a:ext uri="{FF2B5EF4-FFF2-40B4-BE49-F238E27FC236}">
                <a16:creationId xmlns:a16="http://schemas.microsoft.com/office/drawing/2014/main" id="{5894AF7E-C205-4E22-B0E4-10EF21BD3FFC}"/>
              </a:ext>
            </a:extLst>
          </p:cNvPr>
          <p:cNvSpPr/>
          <p:nvPr/>
        </p:nvSpPr>
        <p:spPr>
          <a:xfrm rot="5400000">
            <a:off x="11329319" y="1926149"/>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91" name="Right Arrow 104">
            <a:extLst>
              <a:ext uri="{FF2B5EF4-FFF2-40B4-BE49-F238E27FC236}">
                <a16:creationId xmlns:a16="http://schemas.microsoft.com/office/drawing/2014/main" id="{DB8216A6-6BAE-471A-B739-6AF9B5DBF5C7}"/>
              </a:ext>
            </a:extLst>
          </p:cNvPr>
          <p:cNvSpPr/>
          <p:nvPr/>
        </p:nvSpPr>
        <p:spPr>
          <a:xfrm>
            <a:off x="9841156" y="235227"/>
            <a:ext cx="474741" cy="437609"/>
          </a:xfrm>
          <a:prstGeom prst="rightArrow">
            <a:avLst>
              <a:gd name="adj1" fmla="val 50000"/>
              <a:gd name="adj2" fmla="val 38391"/>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1</a:t>
            </a:r>
          </a:p>
        </p:txBody>
      </p:sp>
      <p:sp>
        <p:nvSpPr>
          <p:cNvPr id="94" name="Right Arrow 104">
            <a:extLst>
              <a:ext uri="{FF2B5EF4-FFF2-40B4-BE49-F238E27FC236}">
                <a16:creationId xmlns:a16="http://schemas.microsoft.com/office/drawing/2014/main" id="{FD4C8F54-121F-4880-BAB7-3B3D644A03E5}"/>
              </a:ext>
            </a:extLst>
          </p:cNvPr>
          <p:cNvSpPr/>
          <p:nvPr/>
        </p:nvSpPr>
        <p:spPr>
          <a:xfrm>
            <a:off x="9843934" y="1445738"/>
            <a:ext cx="474741" cy="437609"/>
          </a:xfrm>
          <a:prstGeom prst="rightArrow">
            <a:avLst>
              <a:gd name="adj1" fmla="val 50000"/>
              <a:gd name="adj2" fmla="val 38391"/>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3</a:t>
            </a:r>
          </a:p>
        </p:txBody>
      </p:sp>
      <p:sp>
        <p:nvSpPr>
          <p:cNvPr id="95" name="Right Arrow 104">
            <a:extLst>
              <a:ext uri="{FF2B5EF4-FFF2-40B4-BE49-F238E27FC236}">
                <a16:creationId xmlns:a16="http://schemas.microsoft.com/office/drawing/2014/main" id="{B59DD102-4658-40C0-856E-818BCF140AC2}"/>
              </a:ext>
            </a:extLst>
          </p:cNvPr>
          <p:cNvSpPr/>
          <p:nvPr/>
        </p:nvSpPr>
        <p:spPr>
          <a:xfrm>
            <a:off x="9841156" y="838306"/>
            <a:ext cx="474741" cy="437609"/>
          </a:xfrm>
          <a:prstGeom prst="rightArrow">
            <a:avLst>
              <a:gd name="adj1" fmla="val 50000"/>
              <a:gd name="adj2" fmla="val 38391"/>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2</a:t>
            </a:r>
          </a:p>
        </p:txBody>
      </p:sp>
      <p:grpSp>
        <p:nvGrpSpPr>
          <p:cNvPr id="96" name="Group 95">
            <a:extLst>
              <a:ext uri="{FF2B5EF4-FFF2-40B4-BE49-F238E27FC236}">
                <a16:creationId xmlns:a16="http://schemas.microsoft.com/office/drawing/2014/main" id="{4079C04F-C88A-4BC5-81A0-5D8855B07288}"/>
              </a:ext>
            </a:extLst>
          </p:cNvPr>
          <p:cNvGrpSpPr/>
          <p:nvPr/>
        </p:nvGrpSpPr>
        <p:grpSpPr>
          <a:xfrm>
            <a:off x="8243228" y="3886226"/>
            <a:ext cx="4391015" cy="515798"/>
            <a:chOff x="0" y="0"/>
            <a:chExt cx="2068830" cy="685800"/>
          </a:xfrm>
          <a:solidFill>
            <a:srgbClr val="FFD9FF"/>
          </a:solidFill>
        </p:grpSpPr>
        <p:sp>
          <p:nvSpPr>
            <p:cNvPr id="97" name="Parallelogram 48">
              <a:extLst>
                <a:ext uri="{FF2B5EF4-FFF2-40B4-BE49-F238E27FC236}">
                  <a16:creationId xmlns:a16="http://schemas.microsoft.com/office/drawing/2014/main" id="{9E772C66-AA37-4E64-93F5-D6AAB8726892}"/>
                </a:ext>
              </a:extLst>
            </p:cNvPr>
            <p:cNvSpPr/>
            <p:nvPr/>
          </p:nvSpPr>
          <p:spPr>
            <a:xfrm>
              <a:off x="0" y="0"/>
              <a:ext cx="2068830" cy="68580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8" name="Text Box 62">
              <a:extLst>
                <a:ext uri="{FF2B5EF4-FFF2-40B4-BE49-F238E27FC236}">
                  <a16:creationId xmlns:a16="http://schemas.microsoft.com/office/drawing/2014/main" id="{5586D53B-82CA-4A78-A2F6-1AA17102A783}"/>
                </a:ext>
              </a:extLst>
            </p:cNvPr>
            <p:cNvSpPr txBox="1"/>
            <p:nvPr/>
          </p:nvSpPr>
          <p:spPr>
            <a:xfrm>
              <a:off x="39758" y="68409"/>
              <a:ext cx="2007437" cy="560284"/>
            </a:xfrm>
            <a:prstGeom prst="round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b="1" dirty="0">
                  <a:effectLst/>
                  <a:ea typeface="Calibri" panose="020F0502020204030204" pitchFamily="34" charset="0"/>
                  <a:cs typeface="Times New Roman" panose="02020603050405020304" pitchFamily="18" charset="0"/>
                </a:rPr>
                <a:t>Is the child making progress? </a:t>
              </a:r>
            </a:p>
            <a:p>
              <a:pPr algn="ctr"/>
              <a:r>
                <a:rPr lang="en-GB" sz="1600" dirty="0">
                  <a:ea typeface="Calibri" panose="020F0502020204030204" pitchFamily="34" charset="0"/>
                  <a:cs typeface="Times New Roman" panose="02020603050405020304" pitchFamily="18" charset="0"/>
                </a:rPr>
                <a:t>*</a:t>
              </a:r>
              <a:r>
                <a:rPr lang="en-GB" sz="1200" b="1" dirty="0">
                  <a:effectLst/>
                  <a:ea typeface="Calibri" panose="020F0502020204030204" pitchFamily="34" charset="0"/>
                  <a:cs typeface="Times New Roman" panose="02020603050405020304" pitchFamily="18" charset="0"/>
                </a:rPr>
                <a:t> </a:t>
              </a:r>
              <a:r>
                <a:rPr lang="en-GB" sz="1200" dirty="0">
                  <a:ea typeface="Calibri" panose="020F0502020204030204" pitchFamily="34" charset="0"/>
                  <a:cs typeface="Times New Roman" panose="02020603050405020304" pitchFamily="18" charset="0"/>
                </a:rPr>
                <a:t>If yes, remain in this stage.</a:t>
              </a:r>
              <a:endParaRPr lang="en-GB" sz="1200" dirty="0">
                <a:effectLst/>
                <a:ea typeface="Calibri" panose="020F0502020204030204" pitchFamily="34" charset="0"/>
                <a:cs typeface="Times New Roman" panose="02020603050405020304" pitchFamily="18" charset="0"/>
              </a:endParaRPr>
            </a:p>
          </p:txBody>
        </p:sp>
      </p:grpSp>
      <p:sp>
        <p:nvSpPr>
          <p:cNvPr id="99" name="Right Arrow 111">
            <a:extLst>
              <a:ext uri="{FF2B5EF4-FFF2-40B4-BE49-F238E27FC236}">
                <a16:creationId xmlns:a16="http://schemas.microsoft.com/office/drawing/2014/main" id="{DF362952-6FB1-43A8-A6EF-29CE2BC5FA95}"/>
              </a:ext>
            </a:extLst>
          </p:cNvPr>
          <p:cNvSpPr/>
          <p:nvPr/>
        </p:nvSpPr>
        <p:spPr>
          <a:xfrm rot="5400000">
            <a:off x="11329319" y="2983112"/>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01" name="TextBox 100">
            <a:extLst>
              <a:ext uri="{FF2B5EF4-FFF2-40B4-BE49-F238E27FC236}">
                <a16:creationId xmlns:a16="http://schemas.microsoft.com/office/drawing/2014/main" id="{E65E82ED-D022-4383-8EE6-84BFACA6DF0E}"/>
              </a:ext>
            </a:extLst>
          </p:cNvPr>
          <p:cNvSpPr txBox="1"/>
          <p:nvPr/>
        </p:nvSpPr>
        <p:spPr>
          <a:xfrm>
            <a:off x="6401927" y="4890984"/>
            <a:ext cx="1394367" cy="698063"/>
          </a:xfrm>
          <a:prstGeom prst="roundRect">
            <a:avLst/>
          </a:prstGeom>
          <a:noFill/>
          <a:ln w="38100">
            <a:solidFill>
              <a:schemeClr val="tx1"/>
            </a:solidFill>
          </a:ln>
          <a:effectLst/>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en-GB" sz="1400" b="1" dirty="0" smtClean="0"/>
              <a:t>Specialist</a:t>
            </a:r>
            <a:endParaRPr lang="en-GB" sz="1400" b="1" dirty="0"/>
          </a:p>
          <a:p>
            <a:pPr algn="ctr"/>
            <a:r>
              <a:rPr lang="en-GB" sz="1050" b="1" dirty="0"/>
              <a:t>SEND Register and </a:t>
            </a:r>
            <a:r>
              <a:rPr lang="en-GB" sz="1050" b="1" dirty="0" smtClean="0"/>
              <a:t>Learning </a:t>
            </a:r>
            <a:r>
              <a:rPr lang="en-GB" sz="1050" b="1" dirty="0"/>
              <a:t>Plan</a:t>
            </a:r>
          </a:p>
        </p:txBody>
      </p:sp>
      <p:sp>
        <p:nvSpPr>
          <p:cNvPr id="102" name="Right Arrow 104">
            <a:extLst>
              <a:ext uri="{FF2B5EF4-FFF2-40B4-BE49-F238E27FC236}">
                <a16:creationId xmlns:a16="http://schemas.microsoft.com/office/drawing/2014/main" id="{262EBC85-EC4E-40C1-AF79-C4A321074C55}"/>
              </a:ext>
            </a:extLst>
          </p:cNvPr>
          <p:cNvSpPr/>
          <p:nvPr/>
        </p:nvSpPr>
        <p:spPr>
          <a:xfrm rot="5400000">
            <a:off x="10094426" y="4439036"/>
            <a:ext cx="617169" cy="568006"/>
          </a:xfrm>
          <a:prstGeom prst="rightArrow">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No</a:t>
            </a:r>
            <a:endParaRPr lang="en-GB" b="1" dirty="0"/>
          </a:p>
        </p:txBody>
      </p:sp>
      <p:grpSp>
        <p:nvGrpSpPr>
          <p:cNvPr id="103" name="Group 102">
            <a:extLst>
              <a:ext uri="{FF2B5EF4-FFF2-40B4-BE49-F238E27FC236}">
                <a16:creationId xmlns:a16="http://schemas.microsoft.com/office/drawing/2014/main" id="{13B0B8AB-E816-471A-B354-0EA1B4BD40A2}"/>
              </a:ext>
            </a:extLst>
          </p:cNvPr>
          <p:cNvGrpSpPr/>
          <p:nvPr/>
        </p:nvGrpSpPr>
        <p:grpSpPr>
          <a:xfrm>
            <a:off x="192479" y="8627856"/>
            <a:ext cx="2913630" cy="817795"/>
            <a:chOff x="-22860" y="0"/>
            <a:chExt cx="2096135" cy="1266242"/>
          </a:xfrm>
        </p:grpSpPr>
        <p:sp>
          <p:nvSpPr>
            <p:cNvPr id="104" name="Text Box 125">
              <a:extLst>
                <a:ext uri="{FF2B5EF4-FFF2-40B4-BE49-F238E27FC236}">
                  <a16:creationId xmlns:a16="http://schemas.microsoft.com/office/drawing/2014/main" id="{115EB6FA-5A4D-4360-9B55-51B243709E7C}"/>
                </a:ext>
              </a:extLst>
            </p:cNvPr>
            <p:cNvSpPr txBox="1"/>
            <p:nvPr/>
          </p:nvSpPr>
          <p:spPr>
            <a:xfrm>
              <a:off x="-22860" y="0"/>
              <a:ext cx="2096135" cy="1266242"/>
            </a:xfrm>
            <a:prstGeom prst="rect">
              <a:avLst/>
            </a:prstGeom>
            <a:solidFill>
              <a:schemeClr val="bg1">
                <a:lumMod val="95000"/>
              </a:schemeClr>
            </a:solidFill>
            <a:ln w="2857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700"/>
                </a:spcAft>
              </a:pPr>
              <a:r>
                <a:rPr lang="en-GB" sz="1200" b="1" u="sng" dirty="0">
                  <a:effectLst/>
                  <a:ea typeface="Calibri" panose="020F0502020204030204" pitchFamily="34" charset="0"/>
                  <a:cs typeface="Times New Roman" panose="02020603050405020304" pitchFamily="18" charset="0"/>
                </a:rPr>
                <a:t>Key:</a:t>
              </a:r>
              <a:r>
                <a:rPr lang="en-GB" sz="1200" dirty="0">
                  <a:effectLst/>
                  <a:ea typeface="Calibri" panose="020F0502020204030204" pitchFamily="34" charset="0"/>
                  <a:cs typeface="Times New Roman" panose="02020603050405020304" pitchFamily="18" charset="0"/>
                </a:rPr>
                <a:t> </a:t>
              </a:r>
              <a:r>
                <a:rPr lang="en-GB" sz="1100" dirty="0">
                  <a:effectLst/>
                  <a:ea typeface="Calibri" panose="020F0502020204030204" pitchFamily="34" charset="0"/>
                  <a:cs typeface="Times New Roman" panose="02020603050405020304" pitchFamily="18" charset="0"/>
                </a:rPr>
                <a:t>		</a:t>
              </a:r>
              <a:r>
                <a:rPr lang="en-GB" sz="1050" dirty="0">
                  <a:effectLst/>
                  <a:ea typeface="Calibri" panose="020F0502020204030204" pitchFamily="34" charset="0"/>
                  <a:cs typeface="Times New Roman" panose="02020603050405020304" pitchFamily="18" charset="0"/>
                </a:rPr>
                <a:t>Teacher</a:t>
              </a:r>
            </a:p>
            <a:p>
              <a:pPr>
                <a:spcAft>
                  <a:spcPts val="700"/>
                </a:spcAft>
              </a:pPr>
              <a:r>
                <a:rPr lang="en-GB" sz="1050" dirty="0">
                  <a:effectLst/>
                  <a:ea typeface="Calibri" panose="020F0502020204030204" pitchFamily="34" charset="0"/>
                  <a:cs typeface="Times New Roman" panose="02020603050405020304" pitchFamily="18" charset="0"/>
                </a:rPr>
                <a:t>	  </a:t>
              </a:r>
              <a:r>
                <a:rPr lang="en-GB" sz="1050" dirty="0">
                  <a:ea typeface="Calibri" panose="020F0502020204030204" pitchFamily="34" charset="0"/>
                  <a:cs typeface="Times New Roman" panose="02020603050405020304" pitchFamily="18" charset="0"/>
                </a:rPr>
                <a:t>	</a:t>
              </a:r>
              <a:r>
                <a:rPr lang="en-GB" sz="1050" dirty="0" smtClean="0">
                  <a:effectLst/>
                  <a:ea typeface="Calibri" panose="020F0502020204030204" pitchFamily="34" charset="0"/>
                  <a:cs typeface="Times New Roman" panose="02020603050405020304" pitchFamily="18" charset="0"/>
                </a:rPr>
                <a:t>SENDCo</a:t>
              </a:r>
              <a:r>
                <a:rPr lang="en-GB" sz="1050" dirty="0">
                  <a:ea typeface="Calibri" panose="020F0502020204030204" pitchFamily="34" charset="0"/>
                  <a:cs typeface="Times New Roman" panose="02020603050405020304" pitchFamily="18" charset="0"/>
                </a:rPr>
                <a:t>	</a:t>
              </a:r>
            </a:p>
            <a:p>
              <a:pPr>
                <a:spcAft>
                  <a:spcPts val="700"/>
                </a:spcAft>
              </a:pPr>
              <a:r>
                <a:rPr lang="en-GB" sz="1050" dirty="0">
                  <a:effectLst/>
                  <a:ea typeface="Calibri" panose="020F0502020204030204" pitchFamily="34" charset="0"/>
                  <a:cs typeface="Times New Roman" panose="02020603050405020304" pitchFamily="18" charset="0"/>
                </a:rPr>
                <a:t>		Teacher </a:t>
              </a:r>
              <a:r>
                <a:rPr lang="en-GB" sz="1050">
                  <a:effectLst/>
                  <a:ea typeface="Calibri" panose="020F0502020204030204" pitchFamily="34" charset="0"/>
                  <a:cs typeface="Times New Roman" panose="02020603050405020304" pitchFamily="18" charset="0"/>
                </a:rPr>
                <a:t>&amp; </a:t>
              </a:r>
              <a:r>
                <a:rPr lang="en-GB" sz="1050" smtClean="0">
                  <a:effectLst/>
                  <a:ea typeface="Calibri" panose="020F0502020204030204" pitchFamily="34" charset="0"/>
                  <a:cs typeface="Times New Roman" panose="02020603050405020304" pitchFamily="18" charset="0"/>
                </a:rPr>
                <a:t>SENDCo</a:t>
              </a:r>
              <a:endParaRPr lang="en-GB" sz="1050" dirty="0">
                <a:effectLst/>
                <a:ea typeface="Calibri" panose="020F0502020204030204" pitchFamily="34" charset="0"/>
                <a:cs typeface="Times New Roman" panose="02020603050405020304" pitchFamily="18" charset="0"/>
              </a:endParaRPr>
            </a:p>
          </p:txBody>
        </p:sp>
        <p:sp>
          <p:nvSpPr>
            <p:cNvPr id="105" name="Rounded Rectangle 93">
              <a:extLst>
                <a:ext uri="{FF2B5EF4-FFF2-40B4-BE49-F238E27FC236}">
                  <a16:creationId xmlns:a16="http://schemas.microsoft.com/office/drawing/2014/main" id="{4E15E7C3-7ED1-48D2-A4A4-C8AE5E4F1204}"/>
                </a:ext>
              </a:extLst>
            </p:cNvPr>
            <p:cNvSpPr/>
            <p:nvPr/>
          </p:nvSpPr>
          <p:spPr>
            <a:xfrm>
              <a:off x="432294" y="127693"/>
              <a:ext cx="195232" cy="156350"/>
            </a:xfrm>
            <a:prstGeom prst="roundRect">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sz="1600" dirty="0"/>
            </a:p>
          </p:txBody>
        </p:sp>
        <p:sp>
          <p:nvSpPr>
            <p:cNvPr id="106" name="Rounded Rectangle 95">
              <a:extLst>
                <a:ext uri="{FF2B5EF4-FFF2-40B4-BE49-F238E27FC236}">
                  <a16:creationId xmlns:a16="http://schemas.microsoft.com/office/drawing/2014/main" id="{15ED37A6-9EA3-4E72-BDBC-7AB30E255033}"/>
                </a:ext>
              </a:extLst>
            </p:cNvPr>
            <p:cNvSpPr/>
            <p:nvPr/>
          </p:nvSpPr>
          <p:spPr>
            <a:xfrm>
              <a:off x="432294" y="535716"/>
              <a:ext cx="195232" cy="159617"/>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sz="1600"/>
            </a:p>
          </p:txBody>
        </p:sp>
        <p:sp>
          <p:nvSpPr>
            <p:cNvPr id="107" name="Rounded Rectangle 97">
              <a:extLst>
                <a:ext uri="{FF2B5EF4-FFF2-40B4-BE49-F238E27FC236}">
                  <a16:creationId xmlns:a16="http://schemas.microsoft.com/office/drawing/2014/main" id="{561F9002-7C05-4AC1-8402-D43416024098}"/>
                </a:ext>
              </a:extLst>
            </p:cNvPr>
            <p:cNvSpPr/>
            <p:nvPr/>
          </p:nvSpPr>
          <p:spPr>
            <a:xfrm>
              <a:off x="427738" y="912694"/>
              <a:ext cx="204343" cy="156350"/>
            </a:xfrm>
            <a:prstGeom prst="roundRect">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sz="1600"/>
            </a:p>
          </p:txBody>
        </p:sp>
      </p:grpSp>
      <p:sp>
        <p:nvSpPr>
          <p:cNvPr id="108" name="TextBox 107">
            <a:extLst>
              <a:ext uri="{FF2B5EF4-FFF2-40B4-BE49-F238E27FC236}">
                <a16:creationId xmlns:a16="http://schemas.microsoft.com/office/drawing/2014/main" id="{AD0B1E0F-3945-48FD-9906-BBDFC91020DC}"/>
              </a:ext>
            </a:extLst>
          </p:cNvPr>
          <p:cNvSpPr txBox="1"/>
          <p:nvPr/>
        </p:nvSpPr>
        <p:spPr>
          <a:xfrm>
            <a:off x="4734633" y="4874134"/>
            <a:ext cx="1394367" cy="715089"/>
          </a:xfrm>
          <a:prstGeom prst="roundRect">
            <a:avLst/>
          </a:prstGeom>
          <a:noFill/>
          <a:ln w="38100">
            <a:solidFill>
              <a:schemeClr val="tx1"/>
            </a:solidFill>
          </a:ln>
          <a:effectLst/>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en-GB" sz="1200" b="1" dirty="0" smtClean="0"/>
              <a:t>Statutory Provision </a:t>
            </a:r>
          </a:p>
          <a:p>
            <a:pPr algn="ctr"/>
            <a:r>
              <a:rPr lang="en-GB" sz="1200" b="1" dirty="0" smtClean="0"/>
              <a:t>EHCP</a:t>
            </a:r>
            <a:endParaRPr lang="en-GB" sz="1200" b="1" dirty="0"/>
          </a:p>
        </p:txBody>
      </p:sp>
      <p:sp>
        <p:nvSpPr>
          <p:cNvPr id="76" name="Right Arrow 110">
            <a:extLst>
              <a:ext uri="{FF2B5EF4-FFF2-40B4-BE49-F238E27FC236}">
                <a16:creationId xmlns:a16="http://schemas.microsoft.com/office/drawing/2014/main" id="{521A8254-E2E0-4FC7-A29E-A12F99A6AE03}"/>
              </a:ext>
            </a:extLst>
          </p:cNvPr>
          <p:cNvSpPr/>
          <p:nvPr/>
        </p:nvSpPr>
        <p:spPr>
          <a:xfrm rot="17965079">
            <a:off x="8484818" y="1829911"/>
            <a:ext cx="1644402" cy="543333"/>
          </a:xfrm>
          <a:prstGeom prst="rightArrow">
            <a:avLst>
              <a:gd name="adj1" fmla="val 73096"/>
              <a:gd name="adj2" fmla="val 66460"/>
            </a:avLst>
          </a:prstGeom>
          <a:solidFill>
            <a:srgbClr val="FFCCFF"/>
          </a:solidFill>
          <a:ln w="19050">
            <a:prstDash val="sysDash"/>
          </a:ln>
        </p:spPr>
        <p:style>
          <a:lnRef idx="2">
            <a:schemeClr val="dk1"/>
          </a:lnRef>
          <a:fillRef idx="1">
            <a:schemeClr val="lt1"/>
          </a:fillRef>
          <a:effectRef idx="0">
            <a:schemeClr val="dk1"/>
          </a:effectRef>
          <a:fontRef idx="minor">
            <a:schemeClr val="dk1"/>
          </a:fontRef>
        </p:style>
        <p:txBody>
          <a:bodyPr rtlCol="0" anchor="ctr"/>
          <a:lstStyle/>
          <a:p>
            <a:pPr algn="ctr"/>
            <a:r>
              <a:rPr lang="en-GB" sz="1000" dirty="0"/>
              <a:t>Choose one of the following next steps</a:t>
            </a:r>
          </a:p>
        </p:txBody>
      </p:sp>
      <p:grpSp>
        <p:nvGrpSpPr>
          <p:cNvPr id="109" name="Group 108">
            <a:extLst>
              <a:ext uri="{FF2B5EF4-FFF2-40B4-BE49-F238E27FC236}">
                <a16:creationId xmlns:a16="http://schemas.microsoft.com/office/drawing/2014/main" id="{77EAB350-56B8-4485-91DB-77CE78CC15E4}"/>
              </a:ext>
            </a:extLst>
          </p:cNvPr>
          <p:cNvGrpSpPr/>
          <p:nvPr/>
        </p:nvGrpSpPr>
        <p:grpSpPr>
          <a:xfrm>
            <a:off x="10386657" y="3378488"/>
            <a:ext cx="2232845" cy="411377"/>
            <a:chOff x="0" y="20781"/>
            <a:chExt cx="2125345" cy="675608"/>
          </a:xfrm>
          <a:solidFill>
            <a:schemeClr val="accent6">
              <a:lumMod val="20000"/>
              <a:lumOff val="80000"/>
            </a:schemeClr>
          </a:solidFill>
        </p:grpSpPr>
        <p:sp>
          <p:nvSpPr>
            <p:cNvPr id="110" name="Rounded Rectangle 85">
              <a:extLst>
                <a:ext uri="{FF2B5EF4-FFF2-40B4-BE49-F238E27FC236}">
                  <a16:creationId xmlns:a16="http://schemas.microsoft.com/office/drawing/2014/main" id="{924D14AD-B8E4-4FFC-A715-6B3432C4F2E3}"/>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1" name="Text Box 14">
              <a:extLst>
                <a:ext uri="{FF2B5EF4-FFF2-40B4-BE49-F238E27FC236}">
                  <a16:creationId xmlns:a16="http://schemas.microsoft.com/office/drawing/2014/main" id="{CE1A8962-2BA8-431A-9B34-8BB500A12573}"/>
                </a:ext>
              </a:extLst>
            </p:cNvPr>
            <p:cNvSpPr txBox="1"/>
            <p:nvPr/>
          </p:nvSpPr>
          <p:spPr>
            <a:xfrm>
              <a:off x="49731" y="81760"/>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Which strategies are working?</a:t>
              </a:r>
            </a:p>
            <a:p>
              <a:pPr algn="ctr"/>
              <a:r>
                <a:rPr lang="en-GB" sz="1000" dirty="0">
                  <a:ea typeface="Calibri" panose="020F0502020204030204" pitchFamily="34" charset="0"/>
                  <a:cs typeface="Times New Roman" panose="02020603050405020304" pitchFamily="18" charset="0"/>
                </a:rPr>
                <a:t>Can additional strategies be tried?</a:t>
              </a:r>
              <a:endParaRPr lang="en-GB" sz="1000" dirty="0">
                <a:effectLst/>
                <a:ea typeface="Calibri" panose="020F0502020204030204" pitchFamily="34" charset="0"/>
                <a:cs typeface="Times New Roman" panose="02020603050405020304" pitchFamily="18" charset="0"/>
              </a:endParaRPr>
            </a:p>
          </p:txBody>
        </p:sp>
      </p:grpSp>
      <p:grpSp>
        <p:nvGrpSpPr>
          <p:cNvPr id="112" name="Group 111">
            <a:extLst>
              <a:ext uri="{FF2B5EF4-FFF2-40B4-BE49-F238E27FC236}">
                <a16:creationId xmlns:a16="http://schemas.microsoft.com/office/drawing/2014/main" id="{24382EA5-4E04-4FCB-BAC9-0B176E426299}"/>
              </a:ext>
            </a:extLst>
          </p:cNvPr>
          <p:cNvGrpSpPr/>
          <p:nvPr/>
        </p:nvGrpSpPr>
        <p:grpSpPr>
          <a:xfrm>
            <a:off x="6672623" y="5833297"/>
            <a:ext cx="1051263" cy="629089"/>
            <a:chOff x="47625" y="0"/>
            <a:chExt cx="2104044" cy="1139825"/>
          </a:xfrm>
        </p:grpSpPr>
        <p:sp>
          <p:nvSpPr>
            <p:cNvPr id="113" name="Rounded Rectangle 64">
              <a:extLst>
                <a:ext uri="{FF2B5EF4-FFF2-40B4-BE49-F238E27FC236}">
                  <a16:creationId xmlns:a16="http://schemas.microsoft.com/office/drawing/2014/main" id="{9A876063-9AB7-4828-9E8F-5B9EA9F5EDAB}"/>
                </a:ext>
              </a:extLst>
            </p:cNvPr>
            <p:cNvSpPr/>
            <p:nvPr/>
          </p:nvSpPr>
          <p:spPr>
            <a:xfrm>
              <a:off x="47625" y="0"/>
              <a:ext cx="2104044" cy="1139825"/>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4" name="Text Box 87">
              <a:extLst>
                <a:ext uri="{FF2B5EF4-FFF2-40B4-BE49-F238E27FC236}">
                  <a16:creationId xmlns:a16="http://schemas.microsoft.com/office/drawing/2014/main" id="{65EFC601-4ED3-4B68-935C-02ABAF35EDDB}"/>
                </a:ext>
              </a:extLst>
            </p:cNvPr>
            <p:cNvSpPr txBox="1"/>
            <p:nvPr/>
          </p:nvSpPr>
          <p:spPr>
            <a:xfrm>
              <a:off x="53042" y="47625"/>
              <a:ext cx="2095526" cy="102681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ffectLst/>
                  <a:ea typeface="Calibri" panose="020F0502020204030204" pitchFamily="34" charset="0"/>
                  <a:cs typeface="Times New Roman" panose="02020603050405020304" pitchFamily="18" charset="0"/>
                </a:rPr>
                <a:t>The pupi</a:t>
              </a:r>
              <a:r>
                <a:rPr lang="en-GB" sz="1000" dirty="0">
                  <a:ea typeface="Calibri" panose="020F0502020204030204" pitchFamily="34" charset="0"/>
                  <a:cs typeface="Times New Roman" panose="02020603050405020304" pitchFamily="18" charset="0"/>
                </a:rPr>
                <a:t>l is added to the SEND Register.</a:t>
              </a:r>
              <a:endParaRPr lang="en-GB" sz="1000" dirty="0">
                <a:effectLst/>
                <a:ea typeface="Calibri" panose="020F0502020204030204" pitchFamily="34" charset="0"/>
                <a:cs typeface="Times New Roman" panose="02020603050405020304" pitchFamily="18" charset="0"/>
              </a:endParaRPr>
            </a:p>
          </p:txBody>
        </p:sp>
      </p:grpSp>
      <p:grpSp>
        <p:nvGrpSpPr>
          <p:cNvPr id="115" name="Group 114">
            <a:extLst>
              <a:ext uri="{FF2B5EF4-FFF2-40B4-BE49-F238E27FC236}">
                <a16:creationId xmlns:a16="http://schemas.microsoft.com/office/drawing/2014/main" id="{D5A7DBAE-D64E-41F8-ACBF-ACDDDBCF23C5}"/>
              </a:ext>
            </a:extLst>
          </p:cNvPr>
          <p:cNvGrpSpPr/>
          <p:nvPr/>
        </p:nvGrpSpPr>
        <p:grpSpPr>
          <a:xfrm>
            <a:off x="8232826" y="5083682"/>
            <a:ext cx="4370462" cy="1187163"/>
            <a:chOff x="0" y="20781"/>
            <a:chExt cx="2125345" cy="675608"/>
          </a:xfrm>
          <a:solidFill>
            <a:schemeClr val="accent6">
              <a:lumMod val="20000"/>
              <a:lumOff val="80000"/>
            </a:schemeClr>
          </a:solidFill>
        </p:grpSpPr>
        <p:sp>
          <p:nvSpPr>
            <p:cNvPr id="116" name="Rounded Rectangle 85">
              <a:extLst>
                <a:ext uri="{FF2B5EF4-FFF2-40B4-BE49-F238E27FC236}">
                  <a16:creationId xmlns:a16="http://schemas.microsoft.com/office/drawing/2014/main" id="{F11DB013-02B6-42C7-B4CE-0AD9D2E5ABF6}"/>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7" name="Text Box 14">
              <a:extLst>
                <a:ext uri="{FF2B5EF4-FFF2-40B4-BE49-F238E27FC236}">
                  <a16:creationId xmlns:a16="http://schemas.microsoft.com/office/drawing/2014/main" id="{200FB6B5-45E4-48A8-9A8E-87EF7BECAEAD}"/>
                </a:ext>
              </a:extLst>
            </p:cNvPr>
            <p:cNvSpPr txBox="1"/>
            <p:nvPr/>
          </p:nvSpPr>
          <p:spPr>
            <a:xfrm>
              <a:off x="49874" y="78814"/>
              <a:ext cx="2032582" cy="566682"/>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smtClean="0">
                  <a:effectLst/>
                  <a:ea typeface="Calibri" panose="020F0502020204030204" pitchFamily="34" charset="0"/>
                  <a:cs typeface="Times New Roman" panose="02020603050405020304" pitchFamily="18" charset="0"/>
                </a:rPr>
                <a:t>A Learning Plan </a:t>
              </a:r>
              <a:r>
                <a:rPr lang="en-GB" sz="1000" dirty="0">
                  <a:effectLst/>
                  <a:ea typeface="Calibri" panose="020F0502020204030204" pitchFamily="34" charset="0"/>
                  <a:cs typeface="Times New Roman" panose="02020603050405020304" pitchFamily="18" charset="0"/>
                </a:rPr>
                <a:t>is written for the pupil. </a:t>
              </a:r>
              <a:r>
                <a:rPr lang="en-GB" sz="1000" dirty="0" smtClean="0">
                  <a:effectLst/>
                  <a:ea typeface="Calibri" panose="020F0502020204030204" pitchFamily="34" charset="0"/>
                  <a:cs typeface="Times New Roman" panose="02020603050405020304" pitchFamily="18" charset="0"/>
                </a:rPr>
                <a:t>The </a:t>
              </a:r>
              <a:r>
                <a:rPr lang="en-GB" sz="1000" dirty="0">
                  <a:effectLst/>
                  <a:ea typeface="Calibri" panose="020F0502020204030204" pitchFamily="34" charset="0"/>
                  <a:cs typeface="Times New Roman" panose="02020603050405020304" pitchFamily="18" charset="0"/>
                </a:rPr>
                <a:t>Plan should have three </a:t>
              </a:r>
              <a:r>
                <a:rPr lang="en-GB" sz="1000" dirty="0" smtClean="0">
                  <a:effectLst/>
                  <a:ea typeface="Calibri" panose="020F0502020204030204" pitchFamily="34" charset="0"/>
                  <a:cs typeface="Times New Roman" panose="02020603050405020304" pitchFamily="18" charset="0"/>
                </a:rPr>
                <a:t> </a:t>
              </a:r>
              <a:r>
                <a:rPr lang="en-GB" sz="1000" dirty="0">
                  <a:effectLst/>
                  <a:ea typeface="Calibri" panose="020F0502020204030204" pitchFamily="34" charset="0"/>
                  <a:cs typeface="Times New Roman" panose="02020603050405020304" pitchFamily="18" charset="0"/>
                </a:rPr>
                <a:t>SMART targets – Specific, Measurable, Achievable, Realistic, Time-bound.</a:t>
              </a:r>
            </a:p>
            <a:p>
              <a:pPr algn="ctr"/>
              <a:r>
                <a:rPr lang="en-GB" sz="1000" dirty="0">
                  <a:ea typeface="Calibri" panose="020F0502020204030204" pitchFamily="34" charset="0"/>
                  <a:cs typeface="Times New Roman" panose="02020603050405020304" pitchFamily="18" charset="0"/>
                </a:rPr>
                <a:t>A One Page Profile is created for the child, capturing important information including strengths, interests and support needed. This document is easily accessible within the classroom and shared with adults who might encounter the child (e.g. supply teachers).</a:t>
              </a:r>
              <a:endParaRPr lang="en-GB" sz="1000" dirty="0">
                <a:effectLst/>
                <a:ea typeface="Calibri" panose="020F0502020204030204" pitchFamily="34" charset="0"/>
                <a:cs typeface="Times New Roman" panose="02020603050405020304" pitchFamily="18" charset="0"/>
              </a:endParaRPr>
            </a:p>
          </p:txBody>
        </p:sp>
      </p:grpSp>
      <p:sp>
        <p:nvSpPr>
          <p:cNvPr id="120" name="Right Arrow 111">
            <a:extLst>
              <a:ext uri="{FF2B5EF4-FFF2-40B4-BE49-F238E27FC236}">
                <a16:creationId xmlns:a16="http://schemas.microsoft.com/office/drawing/2014/main" id="{E2C86F11-26BB-4CCA-9F59-0DF0D37662A1}"/>
              </a:ext>
            </a:extLst>
          </p:cNvPr>
          <p:cNvSpPr/>
          <p:nvPr/>
        </p:nvSpPr>
        <p:spPr>
          <a:xfrm rot="5400000">
            <a:off x="11396562" y="6331609"/>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22" name="Group 121">
            <a:extLst>
              <a:ext uri="{FF2B5EF4-FFF2-40B4-BE49-F238E27FC236}">
                <a16:creationId xmlns:a16="http://schemas.microsoft.com/office/drawing/2014/main" id="{A9D599CF-AA5B-4804-86FA-A127401A6B97}"/>
              </a:ext>
            </a:extLst>
          </p:cNvPr>
          <p:cNvGrpSpPr/>
          <p:nvPr/>
        </p:nvGrpSpPr>
        <p:grpSpPr>
          <a:xfrm>
            <a:off x="10502140" y="6727968"/>
            <a:ext cx="2118812" cy="591384"/>
            <a:chOff x="-14641" y="0"/>
            <a:chExt cx="2197844" cy="1167404"/>
          </a:xfrm>
          <a:solidFill>
            <a:schemeClr val="accent5">
              <a:lumMod val="20000"/>
              <a:lumOff val="80000"/>
            </a:schemeClr>
          </a:solidFill>
        </p:grpSpPr>
        <p:sp>
          <p:nvSpPr>
            <p:cNvPr id="123" name="Rounded Rectangle 64">
              <a:extLst>
                <a:ext uri="{FF2B5EF4-FFF2-40B4-BE49-F238E27FC236}">
                  <a16:creationId xmlns:a16="http://schemas.microsoft.com/office/drawing/2014/main" id="{0783EB5B-6704-4D7B-84D6-EC69915E221D}"/>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4" name="Text Box 87">
              <a:extLst>
                <a:ext uri="{FF2B5EF4-FFF2-40B4-BE49-F238E27FC236}">
                  <a16:creationId xmlns:a16="http://schemas.microsoft.com/office/drawing/2014/main" id="{F18B67D5-F467-48C4-939F-5D2EF95961C0}"/>
                </a:ext>
              </a:extLst>
            </p:cNvPr>
            <p:cNvSpPr txBox="1"/>
            <p:nvPr/>
          </p:nvSpPr>
          <p:spPr>
            <a:xfrm>
              <a:off x="-14641" y="0"/>
              <a:ext cx="2197844" cy="116740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The parents are informed that their child has been added to the SEND Register and will have a </a:t>
              </a:r>
              <a:r>
                <a:rPr lang="en-GB" sz="1000" dirty="0" smtClean="0">
                  <a:ea typeface="Calibri" panose="020F0502020204030204" pitchFamily="34" charset="0"/>
                  <a:cs typeface="Times New Roman" panose="02020603050405020304" pitchFamily="18" charset="0"/>
                </a:rPr>
                <a:t>Learning</a:t>
              </a:r>
              <a:r>
                <a:rPr lang="en-GB" sz="1000" dirty="0" smtClean="0">
                  <a:effectLst/>
                  <a:ea typeface="Calibri" panose="020F0502020204030204" pitchFamily="34" charset="0"/>
                  <a:cs typeface="Times New Roman" panose="02020603050405020304" pitchFamily="18" charset="0"/>
                </a:rPr>
                <a:t> </a:t>
              </a:r>
              <a:r>
                <a:rPr lang="en-GB" sz="1000" dirty="0">
                  <a:effectLst/>
                  <a:ea typeface="Calibri" panose="020F0502020204030204" pitchFamily="34" charset="0"/>
                  <a:cs typeface="Times New Roman" panose="02020603050405020304" pitchFamily="18" charset="0"/>
                </a:rPr>
                <a:t>Plan.</a:t>
              </a:r>
            </a:p>
          </p:txBody>
        </p:sp>
      </p:grpSp>
      <p:sp>
        <p:nvSpPr>
          <p:cNvPr id="125" name="Right Arrow 111">
            <a:extLst>
              <a:ext uri="{FF2B5EF4-FFF2-40B4-BE49-F238E27FC236}">
                <a16:creationId xmlns:a16="http://schemas.microsoft.com/office/drawing/2014/main" id="{411A9780-92F8-4F59-BE58-5C29D8DE340D}"/>
              </a:ext>
            </a:extLst>
          </p:cNvPr>
          <p:cNvSpPr/>
          <p:nvPr/>
        </p:nvSpPr>
        <p:spPr>
          <a:xfrm rot="10800000">
            <a:off x="7792881" y="5865914"/>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26" name="Group 125">
            <a:extLst>
              <a:ext uri="{FF2B5EF4-FFF2-40B4-BE49-F238E27FC236}">
                <a16:creationId xmlns:a16="http://schemas.microsoft.com/office/drawing/2014/main" id="{5C864CDE-493A-4D73-AA1F-9DE7A2A1A33C}"/>
              </a:ext>
            </a:extLst>
          </p:cNvPr>
          <p:cNvGrpSpPr/>
          <p:nvPr/>
        </p:nvGrpSpPr>
        <p:grpSpPr>
          <a:xfrm>
            <a:off x="8246294" y="6727968"/>
            <a:ext cx="2166999" cy="591384"/>
            <a:chOff x="47625" y="0"/>
            <a:chExt cx="2135577" cy="1167404"/>
          </a:xfrm>
          <a:solidFill>
            <a:schemeClr val="accent5">
              <a:lumMod val="20000"/>
              <a:lumOff val="80000"/>
            </a:schemeClr>
          </a:solidFill>
        </p:grpSpPr>
        <p:sp>
          <p:nvSpPr>
            <p:cNvPr id="127" name="Rounded Rectangle 64">
              <a:extLst>
                <a:ext uri="{FF2B5EF4-FFF2-40B4-BE49-F238E27FC236}">
                  <a16:creationId xmlns:a16="http://schemas.microsoft.com/office/drawing/2014/main" id="{058AA1F7-F04C-41C7-B7E1-54CF61F9A6AB}"/>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8" name="Text Box 87">
              <a:extLst>
                <a:ext uri="{FF2B5EF4-FFF2-40B4-BE49-F238E27FC236}">
                  <a16:creationId xmlns:a16="http://schemas.microsoft.com/office/drawing/2014/main" id="{366AD8B7-A689-4DCF-8D35-E6F255138AA0}"/>
                </a:ext>
              </a:extLst>
            </p:cNvPr>
            <p:cNvSpPr txBox="1"/>
            <p:nvPr/>
          </p:nvSpPr>
          <p:spPr>
            <a:xfrm>
              <a:off x="79158" y="0"/>
              <a:ext cx="2104044" cy="116740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The child has regular opportunities to work on personal targets. Evidence is documented in green book.</a:t>
              </a:r>
            </a:p>
          </p:txBody>
        </p:sp>
      </p:grpSp>
      <p:sp>
        <p:nvSpPr>
          <p:cNvPr id="129" name="Right Arrow 111">
            <a:extLst>
              <a:ext uri="{FF2B5EF4-FFF2-40B4-BE49-F238E27FC236}">
                <a16:creationId xmlns:a16="http://schemas.microsoft.com/office/drawing/2014/main" id="{1C632E48-2D4F-4D28-A41E-918DC3C46945}"/>
              </a:ext>
            </a:extLst>
          </p:cNvPr>
          <p:cNvSpPr/>
          <p:nvPr/>
        </p:nvSpPr>
        <p:spPr>
          <a:xfrm rot="5400000">
            <a:off x="9129651" y="6331609"/>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33" name="Right Arrow 111">
            <a:extLst>
              <a:ext uri="{FF2B5EF4-FFF2-40B4-BE49-F238E27FC236}">
                <a16:creationId xmlns:a16="http://schemas.microsoft.com/office/drawing/2014/main" id="{9B4ADD7C-7913-4904-B070-DE1216FF6D15}"/>
              </a:ext>
            </a:extLst>
          </p:cNvPr>
          <p:cNvSpPr/>
          <p:nvPr/>
        </p:nvSpPr>
        <p:spPr>
          <a:xfrm rot="5400000">
            <a:off x="9135974" y="7377508"/>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34" name="Group 133">
            <a:extLst>
              <a:ext uri="{FF2B5EF4-FFF2-40B4-BE49-F238E27FC236}">
                <a16:creationId xmlns:a16="http://schemas.microsoft.com/office/drawing/2014/main" id="{D32A6DFD-EBCF-4231-949C-91B2747D6AF3}"/>
              </a:ext>
            </a:extLst>
          </p:cNvPr>
          <p:cNvGrpSpPr/>
          <p:nvPr/>
        </p:nvGrpSpPr>
        <p:grpSpPr>
          <a:xfrm>
            <a:off x="6672623" y="7767013"/>
            <a:ext cx="3740670" cy="1017848"/>
            <a:chOff x="47625" y="0"/>
            <a:chExt cx="2135577" cy="1167404"/>
          </a:xfrm>
          <a:solidFill>
            <a:schemeClr val="accent5">
              <a:lumMod val="20000"/>
              <a:lumOff val="80000"/>
            </a:schemeClr>
          </a:solidFill>
        </p:grpSpPr>
        <p:sp>
          <p:nvSpPr>
            <p:cNvPr id="135" name="Rounded Rectangle 64">
              <a:extLst>
                <a:ext uri="{FF2B5EF4-FFF2-40B4-BE49-F238E27FC236}">
                  <a16:creationId xmlns:a16="http://schemas.microsoft.com/office/drawing/2014/main" id="{6E7E7762-BA83-40F0-B030-97B536BFC0A4}"/>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6" name="Text Box 87">
              <a:extLst>
                <a:ext uri="{FF2B5EF4-FFF2-40B4-BE49-F238E27FC236}">
                  <a16:creationId xmlns:a16="http://schemas.microsoft.com/office/drawing/2014/main" id="{A358B02F-DAF7-4D3E-B6C9-FA93ECFEBCBB}"/>
                </a:ext>
              </a:extLst>
            </p:cNvPr>
            <p:cNvSpPr txBox="1"/>
            <p:nvPr/>
          </p:nvSpPr>
          <p:spPr>
            <a:xfrm>
              <a:off x="79158" y="0"/>
              <a:ext cx="2104044" cy="116740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Class teacher reviews progress towards </a:t>
              </a:r>
              <a:r>
                <a:rPr lang="en-GB" sz="1000" dirty="0" smtClean="0">
                  <a:ea typeface="Calibri" panose="020F0502020204030204" pitchFamily="34" charset="0"/>
                  <a:cs typeface="Times New Roman" panose="02020603050405020304" pitchFamily="18" charset="0"/>
                </a:rPr>
                <a:t>Learning</a:t>
              </a:r>
              <a:r>
                <a:rPr lang="en-GB" sz="1000" dirty="0" smtClean="0">
                  <a:effectLst/>
                  <a:ea typeface="Calibri" panose="020F0502020204030204" pitchFamily="34" charset="0"/>
                  <a:cs typeface="Times New Roman" panose="02020603050405020304" pitchFamily="18" charset="0"/>
                </a:rPr>
                <a:t> </a:t>
              </a:r>
              <a:r>
                <a:rPr lang="en-GB" sz="1000" dirty="0">
                  <a:effectLst/>
                  <a:ea typeface="Calibri" panose="020F0502020204030204" pitchFamily="34" charset="0"/>
                  <a:cs typeface="Times New Roman" panose="02020603050405020304" pitchFamily="18" charset="0"/>
                </a:rPr>
                <a:t>Plan targets three times a year. </a:t>
              </a:r>
              <a:r>
                <a:rPr lang="en-GB" sz="1000" dirty="0">
                  <a:ea typeface="Calibri" panose="020F0502020204030204" pitchFamily="34" charset="0"/>
                  <a:cs typeface="Times New Roman" panose="02020603050405020304" pitchFamily="18" charset="0"/>
                </a:rPr>
                <a:t>When appropriate (e.g. following external advice or accelerated progress), targets may be reviewed more frequently.</a:t>
              </a:r>
            </a:p>
            <a:p>
              <a:pPr algn="ctr"/>
              <a:endParaRPr lang="en-GB" sz="1000" dirty="0">
                <a:effectLst/>
                <a:ea typeface="Calibri" panose="020F0502020204030204" pitchFamily="34" charset="0"/>
                <a:cs typeface="Times New Roman" panose="02020603050405020304" pitchFamily="18" charset="0"/>
              </a:endParaRPr>
            </a:p>
            <a:p>
              <a:pPr algn="ctr"/>
              <a:r>
                <a:rPr lang="en-GB" sz="1000" dirty="0">
                  <a:effectLst/>
                  <a:ea typeface="Calibri" panose="020F0502020204030204" pitchFamily="34" charset="0"/>
                  <a:cs typeface="Times New Roman" panose="02020603050405020304" pitchFamily="18" charset="0"/>
                </a:rPr>
                <a:t>NB: A TA may be asked to assess progress at each review point, but all children within a class are the teacher’s responsibility. </a:t>
              </a:r>
            </a:p>
          </p:txBody>
        </p:sp>
      </p:grpSp>
      <p:grpSp>
        <p:nvGrpSpPr>
          <p:cNvPr id="137" name="Group 136">
            <a:extLst>
              <a:ext uri="{FF2B5EF4-FFF2-40B4-BE49-F238E27FC236}">
                <a16:creationId xmlns:a16="http://schemas.microsoft.com/office/drawing/2014/main" id="{34ED905A-4179-41E9-8EB8-6350351B6F38}"/>
              </a:ext>
            </a:extLst>
          </p:cNvPr>
          <p:cNvGrpSpPr/>
          <p:nvPr/>
        </p:nvGrpSpPr>
        <p:grpSpPr>
          <a:xfrm>
            <a:off x="6672623" y="6613413"/>
            <a:ext cx="1394359" cy="896838"/>
            <a:chOff x="47625" y="0"/>
            <a:chExt cx="2104044" cy="1139825"/>
          </a:xfrm>
        </p:grpSpPr>
        <p:sp>
          <p:nvSpPr>
            <p:cNvPr id="138" name="Rounded Rectangle 64">
              <a:extLst>
                <a:ext uri="{FF2B5EF4-FFF2-40B4-BE49-F238E27FC236}">
                  <a16:creationId xmlns:a16="http://schemas.microsoft.com/office/drawing/2014/main" id="{5072612D-AFD1-410E-8D2C-FC7CACEEE1B1}"/>
                </a:ext>
              </a:extLst>
            </p:cNvPr>
            <p:cNvSpPr/>
            <p:nvPr/>
          </p:nvSpPr>
          <p:spPr>
            <a:xfrm>
              <a:off x="47625" y="0"/>
              <a:ext cx="2104044" cy="1139825"/>
            </a:xfrm>
            <a:prstGeom prst="roundRect">
              <a:avLst/>
            </a:prstGeom>
            <a:solidFill>
              <a:schemeClr val="accent4">
                <a:lumMod val="40000"/>
                <a:lumOff val="60000"/>
              </a:schemeClr>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139" name="Text Box 87">
              <a:extLst>
                <a:ext uri="{FF2B5EF4-FFF2-40B4-BE49-F238E27FC236}">
                  <a16:creationId xmlns:a16="http://schemas.microsoft.com/office/drawing/2014/main" id="{FCAB5FED-8416-498F-8B3C-EC8C7603484F}"/>
                </a:ext>
              </a:extLst>
            </p:cNvPr>
            <p:cNvSpPr txBox="1"/>
            <p:nvPr/>
          </p:nvSpPr>
          <p:spPr>
            <a:xfrm>
              <a:off x="53043" y="47624"/>
              <a:ext cx="2095525" cy="1078614"/>
            </a:xfrm>
            <a:prstGeom prst="rect">
              <a:avLst/>
            </a:prstGeom>
            <a:noFill/>
            <a:ln w="6350">
              <a:no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smtClean="0">
                  <a:effectLst/>
                  <a:ea typeface="Calibri" panose="020F0502020204030204" pitchFamily="34" charset="0"/>
                  <a:cs typeface="Times New Roman" panose="02020603050405020304" pitchFamily="18" charset="0"/>
                </a:rPr>
                <a:t>SENDCo </a:t>
              </a:r>
              <a:r>
                <a:rPr lang="en-GB" sz="1000" dirty="0">
                  <a:effectLst/>
                  <a:ea typeface="Calibri" panose="020F0502020204030204" pitchFamily="34" charset="0"/>
                  <a:cs typeface="Times New Roman" panose="02020603050405020304" pitchFamily="18" charset="0"/>
                </a:rPr>
                <a:t>reviews Support Plans and </a:t>
              </a:r>
              <a:r>
                <a:rPr lang="en-GB" sz="1000" smtClean="0">
                  <a:ea typeface="Calibri" panose="020F0502020204030204" pitchFamily="34" charset="0"/>
                  <a:cs typeface="Times New Roman" panose="02020603050405020304" pitchFamily="18" charset="0"/>
                </a:rPr>
                <a:t>pupil evidence</a:t>
              </a:r>
              <a:r>
                <a:rPr lang="en-GB" sz="1000" smtClean="0">
                  <a:effectLst/>
                  <a:ea typeface="Calibri" panose="020F0502020204030204" pitchFamily="34" charset="0"/>
                  <a:cs typeface="Times New Roman" panose="02020603050405020304" pitchFamily="18" charset="0"/>
                </a:rPr>
                <a:t> </a:t>
              </a:r>
              <a:r>
                <a:rPr lang="en-GB" sz="1000" dirty="0">
                  <a:effectLst/>
                  <a:ea typeface="Calibri" panose="020F0502020204030204" pitchFamily="34" charset="0"/>
                  <a:cs typeface="Times New Roman" panose="02020603050405020304" pitchFamily="18" charset="0"/>
                </a:rPr>
                <a:t>at least twice a year. </a:t>
              </a:r>
            </a:p>
          </p:txBody>
        </p:sp>
      </p:grpSp>
      <p:grpSp>
        <p:nvGrpSpPr>
          <p:cNvPr id="140" name="Group 139">
            <a:extLst>
              <a:ext uri="{FF2B5EF4-FFF2-40B4-BE49-F238E27FC236}">
                <a16:creationId xmlns:a16="http://schemas.microsoft.com/office/drawing/2014/main" id="{DCF02EDC-B487-4E3F-BA6E-B8823B7814F4}"/>
              </a:ext>
            </a:extLst>
          </p:cNvPr>
          <p:cNvGrpSpPr/>
          <p:nvPr/>
        </p:nvGrpSpPr>
        <p:grpSpPr>
          <a:xfrm>
            <a:off x="10502427" y="7767013"/>
            <a:ext cx="2118812" cy="1694356"/>
            <a:chOff x="-14641" y="0"/>
            <a:chExt cx="2197844" cy="1167404"/>
          </a:xfrm>
          <a:solidFill>
            <a:schemeClr val="accent5">
              <a:lumMod val="20000"/>
              <a:lumOff val="80000"/>
            </a:schemeClr>
          </a:solidFill>
        </p:grpSpPr>
        <p:sp>
          <p:nvSpPr>
            <p:cNvPr id="141" name="Rounded Rectangle 64">
              <a:extLst>
                <a:ext uri="{FF2B5EF4-FFF2-40B4-BE49-F238E27FC236}">
                  <a16:creationId xmlns:a16="http://schemas.microsoft.com/office/drawing/2014/main" id="{E0CD3C99-7439-4378-ADC6-E94D3ED7AC32}"/>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2" name="Text Box 87">
              <a:extLst>
                <a:ext uri="{FF2B5EF4-FFF2-40B4-BE49-F238E27FC236}">
                  <a16:creationId xmlns:a16="http://schemas.microsoft.com/office/drawing/2014/main" id="{A6B78A5C-B630-4527-ADF9-4909A9C287C4}"/>
                </a:ext>
              </a:extLst>
            </p:cNvPr>
            <p:cNvSpPr txBox="1"/>
            <p:nvPr/>
          </p:nvSpPr>
          <p:spPr>
            <a:xfrm>
              <a:off x="-14641" y="0"/>
              <a:ext cx="2197844" cy="116740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Class teacher meets with Parents/Carers at the three review points to discuss progress towards targets and to share new targets. </a:t>
              </a:r>
            </a:p>
            <a:p>
              <a:pPr algn="ctr"/>
              <a:r>
                <a:rPr lang="en-GB" sz="1000" dirty="0">
                  <a:ea typeface="Calibri" panose="020F0502020204030204" pitchFamily="34" charset="0"/>
                  <a:cs typeface="Times New Roman" panose="02020603050405020304" pitchFamily="18" charset="0"/>
                </a:rPr>
                <a:t>NB: </a:t>
              </a:r>
              <a:r>
                <a:rPr lang="en-GB" sz="1000" dirty="0">
                  <a:effectLst/>
                  <a:ea typeface="Calibri" panose="020F0502020204030204" pitchFamily="34" charset="0"/>
                  <a:cs typeface="Times New Roman" panose="02020603050405020304" pitchFamily="18" charset="0"/>
                </a:rPr>
                <a:t>Parents must agree targets and sign </a:t>
              </a:r>
              <a:r>
                <a:rPr lang="en-GB" sz="1000" dirty="0" smtClean="0">
                  <a:effectLst/>
                  <a:ea typeface="Calibri" panose="020F0502020204030204" pitchFamily="34" charset="0"/>
                  <a:cs typeface="Times New Roman" panose="02020603050405020304" pitchFamily="18" charset="0"/>
                </a:rPr>
                <a:t>Learning </a:t>
              </a:r>
              <a:r>
                <a:rPr lang="en-GB" sz="1000" dirty="0">
                  <a:effectLst/>
                  <a:ea typeface="Calibri" panose="020F0502020204030204" pitchFamily="34" charset="0"/>
                  <a:cs typeface="Times New Roman" panose="02020603050405020304" pitchFamily="18" charset="0"/>
                </a:rPr>
                <a:t>Plans. </a:t>
              </a:r>
            </a:p>
            <a:p>
              <a:pPr algn="ctr"/>
              <a:r>
                <a:rPr lang="en-GB" sz="1000" dirty="0">
                  <a:effectLst/>
                  <a:ea typeface="Calibri" panose="020F0502020204030204" pitchFamily="34" charset="0"/>
                  <a:cs typeface="Times New Roman" panose="02020603050405020304" pitchFamily="18" charset="0"/>
                </a:rPr>
                <a:t>Parent voice is important </a:t>
              </a:r>
              <a:r>
                <a:rPr lang="en-GB" sz="1000" dirty="0" smtClean="0">
                  <a:effectLst/>
                  <a:ea typeface="Calibri" panose="020F0502020204030204" pitchFamily="34" charset="0"/>
                  <a:cs typeface="Times New Roman" panose="02020603050405020304" pitchFamily="18" charset="0"/>
                </a:rPr>
                <a:t>– What would they like to add?</a:t>
              </a:r>
              <a:endParaRPr lang="en-GB" sz="1000" dirty="0">
                <a:effectLst/>
                <a:ea typeface="Calibri" panose="020F0502020204030204" pitchFamily="34" charset="0"/>
                <a:cs typeface="Times New Roman" panose="02020603050405020304" pitchFamily="18" charset="0"/>
              </a:endParaRPr>
            </a:p>
          </p:txBody>
        </p:sp>
      </p:grpSp>
      <p:grpSp>
        <p:nvGrpSpPr>
          <p:cNvPr id="143" name="Group 142">
            <a:extLst>
              <a:ext uri="{FF2B5EF4-FFF2-40B4-BE49-F238E27FC236}">
                <a16:creationId xmlns:a16="http://schemas.microsoft.com/office/drawing/2014/main" id="{B4772409-C369-4247-9043-A3052886403D}"/>
              </a:ext>
            </a:extLst>
          </p:cNvPr>
          <p:cNvGrpSpPr/>
          <p:nvPr/>
        </p:nvGrpSpPr>
        <p:grpSpPr>
          <a:xfrm>
            <a:off x="7329850" y="8899650"/>
            <a:ext cx="3019673" cy="522443"/>
            <a:chOff x="0" y="0"/>
            <a:chExt cx="2068830" cy="685800"/>
          </a:xfrm>
          <a:solidFill>
            <a:srgbClr val="FFD9FF"/>
          </a:solidFill>
        </p:grpSpPr>
        <p:sp>
          <p:nvSpPr>
            <p:cNvPr id="144" name="Parallelogram 48">
              <a:extLst>
                <a:ext uri="{FF2B5EF4-FFF2-40B4-BE49-F238E27FC236}">
                  <a16:creationId xmlns:a16="http://schemas.microsoft.com/office/drawing/2014/main" id="{5E2B1555-2CD9-4EFF-8E48-B6F6A5563F91}"/>
                </a:ext>
              </a:extLst>
            </p:cNvPr>
            <p:cNvSpPr/>
            <p:nvPr/>
          </p:nvSpPr>
          <p:spPr>
            <a:xfrm>
              <a:off x="0" y="0"/>
              <a:ext cx="2068830" cy="68580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5" name="Text Box 62">
              <a:extLst>
                <a:ext uri="{FF2B5EF4-FFF2-40B4-BE49-F238E27FC236}">
                  <a16:creationId xmlns:a16="http://schemas.microsoft.com/office/drawing/2014/main" id="{63D79DC4-D544-4D62-AFE9-FEE39E2957E7}"/>
                </a:ext>
              </a:extLst>
            </p:cNvPr>
            <p:cNvSpPr txBox="1"/>
            <p:nvPr/>
          </p:nvSpPr>
          <p:spPr>
            <a:xfrm>
              <a:off x="39758" y="68409"/>
              <a:ext cx="2007437" cy="560284"/>
            </a:xfrm>
            <a:prstGeom prst="round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b="1" dirty="0">
                  <a:effectLst/>
                  <a:ea typeface="Calibri" panose="020F0502020204030204" pitchFamily="34" charset="0"/>
                  <a:cs typeface="Times New Roman" panose="02020603050405020304" pitchFamily="18" charset="0"/>
                </a:rPr>
                <a:t>Is the child making progress?  </a:t>
              </a:r>
            </a:p>
            <a:p>
              <a:pPr algn="ctr"/>
              <a:r>
                <a:rPr lang="en-GB" sz="1600" dirty="0">
                  <a:ea typeface="Calibri" panose="020F0502020204030204" pitchFamily="34" charset="0"/>
                  <a:cs typeface="Times New Roman" panose="02020603050405020304" pitchFamily="18" charset="0"/>
                </a:rPr>
                <a:t>* </a:t>
              </a:r>
              <a:r>
                <a:rPr lang="en-GB" sz="1200" dirty="0">
                  <a:ea typeface="Calibri" panose="020F0502020204030204" pitchFamily="34" charset="0"/>
                  <a:cs typeface="Times New Roman" panose="02020603050405020304" pitchFamily="18" charset="0"/>
                </a:rPr>
                <a:t>If yes, remain in this stage.</a:t>
              </a:r>
              <a:endParaRPr lang="en-GB" sz="1200" dirty="0">
                <a:effectLst/>
                <a:ea typeface="Calibri" panose="020F0502020204030204" pitchFamily="34" charset="0"/>
                <a:cs typeface="Times New Roman" panose="02020603050405020304" pitchFamily="18" charset="0"/>
              </a:endParaRPr>
            </a:p>
          </p:txBody>
        </p:sp>
      </p:grpSp>
      <p:sp>
        <p:nvSpPr>
          <p:cNvPr id="146" name="Right Arrow 104">
            <a:extLst>
              <a:ext uri="{FF2B5EF4-FFF2-40B4-BE49-F238E27FC236}">
                <a16:creationId xmlns:a16="http://schemas.microsoft.com/office/drawing/2014/main" id="{C3FF4C32-5FB8-4715-83EF-1B7121FF8C19}"/>
              </a:ext>
            </a:extLst>
          </p:cNvPr>
          <p:cNvSpPr/>
          <p:nvPr/>
        </p:nvSpPr>
        <p:spPr>
          <a:xfrm flipH="1">
            <a:off x="5524689" y="8880612"/>
            <a:ext cx="1805161" cy="578881"/>
          </a:xfrm>
          <a:prstGeom prst="rightArrow">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No</a:t>
            </a:r>
            <a:endParaRPr lang="en-GB" b="1" dirty="0"/>
          </a:p>
        </p:txBody>
      </p:sp>
      <p:sp>
        <p:nvSpPr>
          <p:cNvPr id="147" name="Right Arrow 111">
            <a:extLst>
              <a:ext uri="{FF2B5EF4-FFF2-40B4-BE49-F238E27FC236}">
                <a16:creationId xmlns:a16="http://schemas.microsoft.com/office/drawing/2014/main" id="{6DDB0B5C-1F17-4B33-8A4B-78B33AC4A9CF}"/>
              </a:ext>
            </a:extLst>
          </p:cNvPr>
          <p:cNvSpPr/>
          <p:nvPr/>
        </p:nvSpPr>
        <p:spPr>
          <a:xfrm rot="5400000">
            <a:off x="11388072" y="7377508"/>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48" name="Group 147">
            <a:extLst>
              <a:ext uri="{FF2B5EF4-FFF2-40B4-BE49-F238E27FC236}">
                <a16:creationId xmlns:a16="http://schemas.microsoft.com/office/drawing/2014/main" id="{63D247D4-1840-4E5F-B9B4-FEC2FC48A24A}"/>
              </a:ext>
            </a:extLst>
          </p:cNvPr>
          <p:cNvGrpSpPr/>
          <p:nvPr/>
        </p:nvGrpSpPr>
        <p:grpSpPr>
          <a:xfrm>
            <a:off x="3255270" y="8966871"/>
            <a:ext cx="2176543" cy="472837"/>
            <a:chOff x="0" y="20781"/>
            <a:chExt cx="2125345" cy="675608"/>
          </a:xfrm>
          <a:solidFill>
            <a:schemeClr val="accent5">
              <a:lumMod val="20000"/>
              <a:lumOff val="80000"/>
            </a:schemeClr>
          </a:solidFill>
        </p:grpSpPr>
        <p:sp>
          <p:nvSpPr>
            <p:cNvPr id="149" name="Rounded Rectangle 85">
              <a:extLst>
                <a:ext uri="{FF2B5EF4-FFF2-40B4-BE49-F238E27FC236}">
                  <a16:creationId xmlns:a16="http://schemas.microsoft.com/office/drawing/2014/main" id="{1618B014-2A8D-437E-8CE3-312043E1C79D}"/>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0" name="Text Box 14">
              <a:extLst>
                <a:ext uri="{FF2B5EF4-FFF2-40B4-BE49-F238E27FC236}">
                  <a16:creationId xmlns:a16="http://schemas.microsoft.com/office/drawing/2014/main" id="{232E3785-EA25-4D7F-B639-C1AA8F4A98F3}"/>
                </a:ext>
              </a:extLst>
            </p:cNvPr>
            <p:cNvSpPr txBox="1"/>
            <p:nvPr/>
          </p:nvSpPr>
          <p:spPr>
            <a:xfrm>
              <a:off x="0" y="83916"/>
              <a:ext cx="2125345" cy="535237"/>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Parents informed of further concerns.</a:t>
              </a:r>
            </a:p>
          </p:txBody>
        </p:sp>
      </p:grpSp>
      <p:grpSp>
        <p:nvGrpSpPr>
          <p:cNvPr id="154" name="Group 153">
            <a:extLst>
              <a:ext uri="{FF2B5EF4-FFF2-40B4-BE49-F238E27FC236}">
                <a16:creationId xmlns:a16="http://schemas.microsoft.com/office/drawing/2014/main" id="{F3390174-5F66-4BA1-8778-03DBA17178A8}"/>
              </a:ext>
            </a:extLst>
          </p:cNvPr>
          <p:cNvGrpSpPr/>
          <p:nvPr/>
        </p:nvGrpSpPr>
        <p:grpSpPr>
          <a:xfrm>
            <a:off x="3255270" y="7890684"/>
            <a:ext cx="2873721" cy="629088"/>
            <a:chOff x="0" y="20781"/>
            <a:chExt cx="2125345" cy="675608"/>
          </a:xfrm>
          <a:solidFill>
            <a:schemeClr val="accent6">
              <a:lumMod val="20000"/>
              <a:lumOff val="80000"/>
            </a:schemeClr>
          </a:solidFill>
        </p:grpSpPr>
        <p:sp>
          <p:nvSpPr>
            <p:cNvPr id="155" name="Rounded Rectangle 85">
              <a:extLst>
                <a:ext uri="{FF2B5EF4-FFF2-40B4-BE49-F238E27FC236}">
                  <a16:creationId xmlns:a16="http://schemas.microsoft.com/office/drawing/2014/main" id="{4CF8E3CF-186F-4D30-AB65-F801E9DDC39F}"/>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6" name="Text Box 14">
              <a:extLst>
                <a:ext uri="{FF2B5EF4-FFF2-40B4-BE49-F238E27FC236}">
                  <a16:creationId xmlns:a16="http://schemas.microsoft.com/office/drawing/2014/main" id="{36C66514-5F1A-4319-B275-D1DBB32D5AF8}"/>
                </a:ext>
              </a:extLst>
            </p:cNvPr>
            <p:cNvSpPr txBox="1"/>
            <p:nvPr/>
          </p:nvSpPr>
          <p:spPr>
            <a:xfrm>
              <a:off x="49874" y="83915"/>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Meeting between </a:t>
              </a:r>
              <a:r>
                <a:rPr lang="en-GB" sz="1000" dirty="0" smtClean="0">
                  <a:effectLst/>
                  <a:ea typeface="Calibri" panose="020F0502020204030204" pitchFamily="34" charset="0"/>
                  <a:cs typeface="Times New Roman" panose="02020603050405020304" pitchFamily="18" charset="0"/>
                </a:rPr>
                <a:t>SENDCo, </a:t>
              </a:r>
              <a:r>
                <a:rPr lang="en-GB" sz="1000" dirty="0">
                  <a:effectLst/>
                  <a:ea typeface="Calibri" panose="020F0502020204030204" pitchFamily="34" charset="0"/>
                  <a:cs typeface="Times New Roman" panose="02020603050405020304" pitchFamily="18" charset="0"/>
                </a:rPr>
                <a:t>Class Teacher and Parents/Carers to discuss current provision, progress and next steps.</a:t>
              </a:r>
            </a:p>
          </p:txBody>
        </p:sp>
      </p:grpSp>
      <p:sp>
        <p:nvSpPr>
          <p:cNvPr id="157" name="Right Arrow 111">
            <a:extLst>
              <a:ext uri="{FF2B5EF4-FFF2-40B4-BE49-F238E27FC236}">
                <a16:creationId xmlns:a16="http://schemas.microsoft.com/office/drawing/2014/main" id="{7BC4DE1F-BC4F-423F-A2AD-284F6A3F257A}"/>
              </a:ext>
            </a:extLst>
          </p:cNvPr>
          <p:cNvSpPr/>
          <p:nvPr/>
        </p:nvSpPr>
        <p:spPr>
          <a:xfrm rot="16200000">
            <a:off x="4523092" y="8552890"/>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58" name="Group 157">
            <a:extLst>
              <a:ext uri="{FF2B5EF4-FFF2-40B4-BE49-F238E27FC236}">
                <a16:creationId xmlns:a16="http://schemas.microsoft.com/office/drawing/2014/main" id="{F141E5F3-A71B-4A5E-A142-D690A07F643E}"/>
              </a:ext>
            </a:extLst>
          </p:cNvPr>
          <p:cNvGrpSpPr/>
          <p:nvPr/>
        </p:nvGrpSpPr>
        <p:grpSpPr>
          <a:xfrm>
            <a:off x="3264025" y="6796067"/>
            <a:ext cx="2873721" cy="629088"/>
            <a:chOff x="0" y="20781"/>
            <a:chExt cx="2125345" cy="675608"/>
          </a:xfrm>
          <a:solidFill>
            <a:schemeClr val="accent6">
              <a:lumMod val="20000"/>
              <a:lumOff val="80000"/>
            </a:schemeClr>
          </a:solidFill>
        </p:grpSpPr>
        <p:sp>
          <p:nvSpPr>
            <p:cNvPr id="159" name="Rounded Rectangle 85">
              <a:extLst>
                <a:ext uri="{FF2B5EF4-FFF2-40B4-BE49-F238E27FC236}">
                  <a16:creationId xmlns:a16="http://schemas.microsoft.com/office/drawing/2014/main" id="{87EBB347-91C2-4FB7-93A2-EBF9CF0CDC9A}"/>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0" name="Text Box 14">
              <a:extLst>
                <a:ext uri="{FF2B5EF4-FFF2-40B4-BE49-F238E27FC236}">
                  <a16:creationId xmlns:a16="http://schemas.microsoft.com/office/drawing/2014/main" id="{0503ED0A-80E3-4DE4-B18F-2E707BD475BB}"/>
                </a:ext>
              </a:extLst>
            </p:cNvPr>
            <p:cNvSpPr txBox="1"/>
            <p:nvPr/>
          </p:nvSpPr>
          <p:spPr>
            <a:xfrm>
              <a:off x="49874" y="83915"/>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Support is requested from outside agencies for advice and assessment. Parents are informed of outcome.</a:t>
              </a:r>
            </a:p>
          </p:txBody>
        </p:sp>
      </p:grpSp>
      <p:sp>
        <p:nvSpPr>
          <p:cNvPr id="161" name="Right Arrow 111">
            <a:extLst>
              <a:ext uri="{FF2B5EF4-FFF2-40B4-BE49-F238E27FC236}">
                <a16:creationId xmlns:a16="http://schemas.microsoft.com/office/drawing/2014/main" id="{01933A57-D64C-4E0E-B67F-2B67CE28C1F7}"/>
              </a:ext>
            </a:extLst>
          </p:cNvPr>
          <p:cNvSpPr/>
          <p:nvPr/>
        </p:nvSpPr>
        <p:spPr>
          <a:xfrm rot="16200000">
            <a:off x="4536247" y="7474360"/>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62" name="Group 161">
            <a:extLst>
              <a:ext uri="{FF2B5EF4-FFF2-40B4-BE49-F238E27FC236}">
                <a16:creationId xmlns:a16="http://schemas.microsoft.com/office/drawing/2014/main" id="{8F70A90C-2190-47C6-AB38-93BF71A0ADF6}"/>
              </a:ext>
            </a:extLst>
          </p:cNvPr>
          <p:cNvGrpSpPr/>
          <p:nvPr/>
        </p:nvGrpSpPr>
        <p:grpSpPr>
          <a:xfrm>
            <a:off x="3255270" y="5880009"/>
            <a:ext cx="2909477" cy="450529"/>
            <a:chOff x="0" y="20781"/>
            <a:chExt cx="2125345" cy="675608"/>
          </a:xfrm>
          <a:solidFill>
            <a:schemeClr val="accent6">
              <a:lumMod val="20000"/>
              <a:lumOff val="80000"/>
            </a:schemeClr>
          </a:solidFill>
        </p:grpSpPr>
        <p:sp>
          <p:nvSpPr>
            <p:cNvPr id="163" name="Rounded Rectangle 85">
              <a:extLst>
                <a:ext uri="{FF2B5EF4-FFF2-40B4-BE49-F238E27FC236}">
                  <a16:creationId xmlns:a16="http://schemas.microsoft.com/office/drawing/2014/main" id="{434EB092-6DBE-420E-A403-5760158EE85D}"/>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4" name="Text Box 14">
              <a:extLst>
                <a:ext uri="{FF2B5EF4-FFF2-40B4-BE49-F238E27FC236}">
                  <a16:creationId xmlns:a16="http://schemas.microsoft.com/office/drawing/2014/main" id="{D3C45752-0626-401A-A430-79BC216551F9}"/>
                </a:ext>
              </a:extLst>
            </p:cNvPr>
            <p:cNvSpPr txBox="1"/>
            <p:nvPr/>
          </p:nvSpPr>
          <p:spPr>
            <a:xfrm>
              <a:off x="49874" y="83915"/>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Continue to assess progress and collect evidence.</a:t>
              </a:r>
            </a:p>
          </p:txBody>
        </p:sp>
      </p:grpSp>
      <p:sp>
        <p:nvSpPr>
          <p:cNvPr id="170" name="Right Arrow 111">
            <a:extLst>
              <a:ext uri="{FF2B5EF4-FFF2-40B4-BE49-F238E27FC236}">
                <a16:creationId xmlns:a16="http://schemas.microsoft.com/office/drawing/2014/main" id="{C4FE69E9-9E73-4D37-BED7-FD4EB47FA057}"/>
              </a:ext>
            </a:extLst>
          </p:cNvPr>
          <p:cNvSpPr/>
          <p:nvPr/>
        </p:nvSpPr>
        <p:spPr>
          <a:xfrm rot="16200000">
            <a:off x="4515673" y="6372023"/>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71" name="Arrow: Bent-Up 170">
            <a:extLst>
              <a:ext uri="{FF2B5EF4-FFF2-40B4-BE49-F238E27FC236}">
                <a16:creationId xmlns:a16="http://schemas.microsoft.com/office/drawing/2014/main" id="{A6377ADB-4D60-483F-8B81-DFC530A01829}"/>
              </a:ext>
            </a:extLst>
          </p:cNvPr>
          <p:cNvSpPr/>
          <p:nvPr/>
        </p:nvSpPr>
        <p:spPr>
          <a:xfrm rot="16200000">
            <a:off x="3419445" y="5119714"/>
            <a:ext cx="522161" cy="850509"/>
          </a:xfrm>
          <a:prstGeom prst="bentUpArrow">
            <a:avLst>
              <a:gd name="adj1" fmla="val 25000"/>
              <a:gd name="adj2" fmla="val 34068"/>
              <a:gd name="adj3" fmla="val 30182"/>
            </a:avLst>
          </a:prstGeom>
          <a:solidFill>
            <a:srgbClr val="FFD9FF"/>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74" name="Group 173">
            <a:extLst>
              <a:ext uri="{FF2B5EF4-FFF2-40B4-BE49-F238E27FC236}">
                <a16:creationId xmlns:a16="http://schemas.microsoft.com/office/drawing/2014/main" id="{07AED8FB-06B6-4738-85E8-61377BC8A0B3}"/>
              </a:ext>
            </a:extLst>
          </p:cNvPr>
          <p:cNvGrpSpPr/>
          <p:nvPr/>
        </p:nvGrpSpPr>
        <p:grpSpPr>
          <a:xfrm>
            <a:off x="198311" y="4961541"/>
            <a:ext cx="2909475" cy="1129018"/>
            <a:chOff x="47625" y="0"/>
            <a:chExt cx="2104044" cy="1139825"/>
          </a:xfrm>
        </p:grpSpPr>
        <p:sp>
          <p:nvSpPr>
            <p:cNvPr id="175" name="Rounded Rectangle 64">
              <a:extLst>
                <a:ext uri="{FF2B5EF4-FFF2-40B4-BE49-F238E27FC236}">
                  <a16:creationId xmlns:a16="http://schemas.microsoft.com/office/drawing/2014/main" id="{CEA97883-3758-4216-8AEF-97C7E7982A50}"/>
                </a:ext>
              </a:extLst>
            </p:cNvPr>
            <p:cNvSpPr/>
            <p:nvPr/>
          </p:nvSpPr>
          <p:spPr>
            <a:xfrm>
              <a:off x="47625" y="0"/>
              <a:ext cx="2104044" cy="1139825"/>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76" name="Text Box 87">
              <a:extLst>
                <a:ext uri="{FF2B5EF4-FFF2-40B4-BE49-F238E27FC236}">
                  <a16:creationId xmlns:a16="http://schemas.microsoft.com/office/drawing/2014/main" id="{EF74BBE9-AF42-4170-A185-6F3764F12CDF}"/>
                </a:ext>
              </a:extLst>
            </p:cNvPr>
            <p:cNvSpPr txBox="1"/>
            <p:nvPr/>
          </p:nvSpPr>
          <p:spPr>
            <a:xfrm>
              <a:off x="53042" y="47625"/>
              <a:ext cx="2095526" cy="102681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pPr>
              <a:r>
                <a:rPr lang="en-GB" sz="1000" dirty="0">
                  <a:ea typeface="Calibri" panose="020F0502020204030204" pitchFamily="34" charset="0"/>
                  <a:cs typeface="Times New Roman" panose="02020603050405020304" pitchFamily="18" charset="0"/>
                </a:rPr>
                <a:t>When a pupil with SEND has significant needs that require even greater support, information is gathered and an application is made for an Education &amp; Health Care Plan (EHCP). There is no guarantee that an EHCP will be granted.</a:t>
              </a:r>
            </a:p>
            <a:p>
              <a:pPr algn="ctr">
                <a:lnSpc>
                  <a:spcPct val="107000"/>
                </a:lnSpc>
              </a:pPr>
              <a:r>
                <a:rPr lang="en-GB" sz="1000" dirty="0">
                  <a:effectLst/>
                  <a:ea typeface="Calibri" panose="020F0502020204030204" pitchFamily="34" charset="0"/>
                  <a:cs typeface="Times New Roman" panose="02020603050405020304" pitchFamily="18" charset="0"/>
                </a:rPr>
                <a:t>Parents are involved in the application process.</a:t>
              </a:r>
            </a:p>
          </p:txBody>
        </p:sp>
      </p:grpSp>
      <p:sp>
        <p:nvSpPr>
          <p:cNvPr id="180" name="Right Arrow 111">
            <a:extLst>
              <a:ext uri="{FF2B5EF4-FFF2-40B4-BE49-F238E27FC236}">
                <a16:creationId xmlns:a16="http://schemas.microsoft.com/office/drawing/2014/main" id="{E62D1163-0B0C-4612-9277-CBEAFD6622BD}"/>
              </a:ext>
            </a:extLst>
          </p:cNvPr>
          <p:cNvSpPr/>
          <p:nvPr/>
        </p:nvSpPr>
        <p:spPr>
          <a:xfrm rot="5400000">
            <a:off x="1480889" y="6150244"/>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81" name="Group 180">
            <a:extLst>
              <a:ext uri="{FF2B5EF4-FFF2-40B4-BE49-F238E27FC236}">
                <a16:creationId xmlns:a16="http://schemas.microsoft.com/office/drawing/2014/main" id="{CB84B065-7486-4CA2-9E46-9DCE00F74880}"/>
              </a:ext>
            </a:extLst>
          </p:cNvPr>
          <p:cNvGrpSpPr/>
          <p:nvPr/>
        </p:nvGrpSpPr>
        <p:grpSpPr>
          <a:xfrm>
            <a:off x="192479" y="6559051"/>
            <a:ext cx="2909474" cy="914548"/>
            <a:chOff x="47625" y="0"/>
            <a:chExt cx="2104044" cy="1139825"/>
          </a:xfrm>
          <a:solidFill>
            <a:schemeClr val="accent6">
              <a:lumMod val="20000"/>
              <a:lumOff val="80000"/>
            </a:schemeClr>
          </a:solidFill>
        </p:grpSpPr>
        <p:sp>
          <p:nvSpPr>
            <p:cNvPr id="182" name="Rounded Rectangle 64">
              <a:extLst>
                <a:ext uri="{FF2B5EF4-FFF2-40B4-BE49-F238E27FC236}">
                  <a16:creationId xmlns:a16="http://schemas.microsoft.com/office/drawing/2014/main" id="{A2A8F56E-0CE8-4F46-98D8-08412623ABDD}"/>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83" name="Text Box 87">
              <a:extLst>
                <a:ext uri="{FF2B5EF4-FFF2-40B4-BE49-F238E27FC236}">
                  <a16:creationId xmlns:a16="http://schemas.microsoft.com/office/drawing/2014/main" id="{1D2B3054-4041-4ABF-BD2C-FF5890F8A42D}"/>
                </a:ext>
              </a:extLst>
            </p:cNvPr>
            <p:cNvSpPr txBox="1"/>
            <p:nvPr/>
          </p:nvSpPr>
          <p:spPr>
            <a:xfrm>
              <a:off x="53042" y="47625"/>
              <a:ext cx="2095526" cy="102681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ffectLst/>
                  <a:ea typeface="Calibri" panose="020F0502020204030204" pitchFamily="34" charset="0"/>
                  <a:cs typeface="Times New Roman" panose="02020603050405020304" pitchFamily="18" charset="0"/>
                </a:rPr>
                <a:t>If, after assessment, the Local Authority decides to award further appropriate provision, this will be arranged and put into place. This provision will then be reviewed annually with parents, outside agencies and the Local Authority.</a:t>
              </a:r>
            </a:p>
          </p:txBody>
        </p:sp>
      </p:grpSp>
      <p:sp>
        <p:nvSpPr>
          <p:cNvPr id="185" name="Text Box 125">
            <a:extLst>
              <a:ext uri="{FF2B5EF4-FFF2-40B4-BE49-F238E27FC236}">
                <a16:creationId xmlns:a16="http://schemas.microsoft.com/office/drawing/2014/main" id="{246159A0-F563-4D12-9C70-E4B683A6D960}"/>
              </a:ext>
            </a:extLst>
          </p:cNvPr>
          <p:cNvSpPr txBox="1"/>
          <p:nvPr/>
        </p:nvSpPr>
        <p:spPr>
          <a:xfrm>
            <a:off x="192479" y="7619331"/>
            <a:ext cx="2905186" cy="887741"/>
          </a:xfrm>
          <a:prstGeom prst="rect">
            <a:avLst/>
          </a:prstGeom>
          <a:solidFill>
            <a:schemeClr val="bg1">
              <a:lumMod val="95000"/>
            </a:schemeClr>
          </a:solidFill>
          <a:ln w="28575">
            <a:solidFill>
              <a:prstClr val="black"/>
            </a:solidFill>
            <a:prstDash val="sysDot"/>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1200" i="1" dirty="0">
                <a:ea typeface="Calibri" panose="020F0502020204030204" pitchFamily="34" charset="0"/>
                <a:cs typeface="Times New Roman" panose="02020603050405020304" pitchFamily="18" charset="0"/>
              </a:rPr>
              <a:t>* </a:t>
            </a:r>
            <a:r>
              <a:rPr lang="en-GB" sz="1000" i="1" dirty="0">
                <a:effectLst/>
                <a:ea typeface="Calibri" panose="020F0502020204030204" pitchFamily="34" charset="0"/>
                <a:cs typeface="Times New Roman" panose="02020603050405020304" pitchFamily="18" charset="0"/>
              </a:rPr>
              <a:t>If a child is making appropriate progress they will remain at a stage, until th</a:t>
            </a:r>
            <a:r>
              <a:rPr lang="en-GB" sz="1000" i="1" dirty="0">
                <a:ea typeface="Calibri" panose="020F0502020204030204" pitchFamily="34" charset="0"/>
                <a:cs typeface="Times New Roman" panose="02020603050405020304" pitchFamily="18" charset="0"/>
              </a:rPr>
              <a:t>e class teacher and </a:t>
            </a:r>
            <a:r>
              <a:rPr lang="en-GB" sz="1000" i="1" dirty="0" smtClean="0">
                <a:ea typeface="Calibri" panose="020F0502020204030204" pitchFamily="34" charset="0"/>
                <a:cs typeface="Times New Roman" panose="02020603050405020304" pitchFamily="18" charset="0"/>
              </a:rPr>
              <a:t>SENDCO </a:t>
            </a:r>
            <a:r>
              <a:rPr lang="en-GB" sz="1000" i="1" dirty="0">
                <a:ea typeface="Calibri" panose="020F0502020204030204" pitchFamily="34" charset="0"/>
                <a:cs typeface="Times New Roman" panose="02020603050405020304" pitchFamily="18" charset="0"/>
              </a:rPr>
              <a:t>decide, in discussion with the parents, that support can be reduced and the child is </a:t>
            </a:r>
            <a:r>
              <a:rPr lang="en-GB" sz="1000" i="1" dirty="0">
                <a:effectLst/>
                <a:ea typeface="Calibri" panose="020F0502020204030204" pitchFamily="34" charset="0"/>
                <a:cs typeface="Times New Roman" panose="02020603050405020304" pitchFamily="18" charset="0"/>
              </a:rPr>
              <a:t>moved back to a previous stage.</a:t>
            </a:r>
            <a:endParaRPr lang="en-GB" sz="800" i="1"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1348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16336</TotalTime>
  <Words>728</Words>
  <Application>Microsoft Office PowerPoint</Application>
  <PresentationFormat>A3 Paper (297x420 mm)</PresentationFormat>
  <Paragraphs>70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Wilsthorpe Community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Scott</dc:creator>
  <cp:lastModifiedBy>Zoe Prior</cp:lastModifiedBy>
  <cp:revision>72</cp:revision>
  <cp:lastPrinted>2022-11-10T08:20:47Z</cp:lastPrinted>
  <dcterms:created xsi:type="dcterms:W3CDTF">2019-11-19T11:44:58Z</dcterms:created>
  <dcterms:modified xsi:type="dcterms:W3CDTF">2023-10-09T15:17:16Z</dcterms:modified>
</cp:coreProperties>
</file>