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6" r:id="rId2"/>
    <p:sldId id="271" r:id="rId3"/>
    <p:sldId id="279" r:id="rId4"/>
    <p:sldId id="275" r:id="rId5"/>
    <p:sldId id="280" r:id="rId6"/>
    <p:sldId id="276" r:id="rId7"/>
    <p:sldId id="257" r:id="rId8"/>
    <p:sldId id="278" r:id="rId9"/>
    <p:sldId id="258" r:id="rId10"/>
    <p:sldId id="274" r:id="rId11"/>
    <p:sldId id="259" r:id="rId12"/>
    <p:sldId id="260" r:id="rId13"/>
    <p:sldId id="263" r:id="rId14"/>
    <p:sldId id="277" r:id="rId15"/>
    <p:sldId id="261" r:id="rId16"/>
    <p:sldId id="262" r:id="rId17"/>
    <p:sldId id="273" r:id="rId18"/>
    <p:sldId id="264" r:id="rId19"/>
    <p:sldId id="272" r:id="rId20"/>
    <p:sldId id="281" r:id="rId21"/>
    <p:sldId id="267" r:id="rId22"/>
  </p:sldIdLst>
  <p:sldSz cx="12192000" cy="6858000"/>
  <p:notesSz cx="6724650" cy="97742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88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4015" cy="490409"/>
          </a:xfrm>
          <a:prstGeom prst="rect">
            <a:avLst/>
          </a:prstGeom>
        </p:spPr>
        <p:txBody>
          <a:bodyPr vert="horz" lIns="90278" tIns="45138" rIns="90278" bIns="4513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1"/>
            <a:ext cx="2914015" cy="490409"/>
          </a:xfrm>
          <a:prstGeom prst="rect">
            <a:avLst/>
          </a:prstGeom>
        </p:spPr>
        <p:txBody>
          <a:bodyPr vert="horz" lIns="90278" tIns="45138" rIns="90278" bIns="45138" rtlCol="0"/>
          <a:lstStyle>
            <a:lvl1pPr algn="r">
              <a:defRPr sz="1200"/>
            </a:lvl1pPr>
          </a:lstStyle>
          <a:p>
            <a:fld id="{97508433-743F-46CA-9FE6-55D2FD12B063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78" tIns="45138" rIns="90278" bIns="451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0278" tIns="45138" rIns="90278" bIns="4513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1"/>
            <a:ext cx="2914015" cy="490408"/>
          </a:xfrm>
          <a:prstGeom prst="rect">
            <a:avLst/>
          </a:prstGeom>
        </p:spPr>
        <p:txBody>
          <a:bodyPr vert="horz" lIns="90278" tIns="45138" rIns="90278" bIns="4513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1"/>
            <a:ext cx="2914015" cy="490408"/>
          </a:xfrm>
          <a:prstGeom prst="rect">
            <a:avLst/>
          </a:prstGeom>
        </p:spPr>
        <p:txBody>
          <a:bodyPr vert="horz" lIns="90278" tIns="45138" rIns="90278" bIns="45138" rtlCol="0" anchor="b"/>
          <a:lstStyle>
            <a:lvl1pPr algn="r">
              <a:defRPr sz="1200"/>
            </a:lvl1pPr>
          </a:lstStyle>
          <a:p>
            <a:fld id="{64F1DCAB-4967-4955-A9EE-70F972994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915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1DCAB-4967-4955-A9EE-70F9729946D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646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1DCAB-4967-4955-A9EE-70F9729946D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354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1DCAB-4967-4955-A9EE-70F9729946D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105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1DCAB-4967-4955-A9EE-70F9729946D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022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1DCAB-4967-4955-A9EE-70F9729946D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96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1DCAB-4967-4955-A9EE-70F9729946D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3398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1DCAB-4967-4955-A9EE-70F9729946D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58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office@ashcombeprimary.co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206869"/>
            <a:ext cx="7399960" cy="1629735"/>
          </a:xfrm>
        </p:spPr>
        <p:txBody>
          <a:bodyPr/>
          <a:lstStyle/>
          <a:p>
            <a:r>
              <a:rPr lang="en-GB" dirty="0"/>
              <a:t>Morfa Bay 2026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501" y="3996646"/>
            <a:ext cx="8825658" cy="1375454"/>
          </a:xfrm>
        </p:spPr>
        <p:txBody>
          <a:bodyPr>
            <a:noAutofit/>
          </a:bodyPr>
          <a:lstStyle/>
          <a:p>
            <a:r>
              <a:rPr lang="en-GB" sz="3200"/>
              <a:t>Monday 27</a:t>
            </a:r>
            <a:r>
              <a:rPr lang="en-GB" sz="3200" baseline="30000"/>
              <a:t>th</a:t>
            </a:r>
            <a:r>
              <a:rPr lang="en-GB" sz="3200"/>
              <a:t> </a:t>
            </a:r>
            <a:r>
              <a:rPr lang="en-GB" sz="3200" dirty="0"/>
              <a:t>April – Friday 1</a:t>
            </a:r>
            <a:r>
              <a:rPr lang="en-GB" sz="3200" baseline="30000" dirty="0"/>
              <a:t>st</a:t>
            </a:r>
            <a:r>
              <a:rPr lang="en-GB" sz="3200" dirty="0"/>
              <a:t>  May</a:t>
            </a:r>
          </a:p>
          <a:p>
            <a:r>
              <a:rPr lang="en-GB" sz="3200" b="1" u="sng" dirty="0">
                <a:solidFill>
                  <a:srgbClr val="002060"/>
                </a:solidFill>
              </a:rPr>
              <a:t>ARRIVAL</a:t>
            </a:r>
            <a:r>
              <a:rPr lang="en-GB" sz="3200" b="1" dirty="0">
                <a:solidFill>
                  <a:srgbClr val="002060"/>
                </a:solidFill>
              </a:rPr>
              <a:t> 8.00 – 8.10am</a:t>
            </a:r>
            <a:endParaRPr lang="en-GB" sz="2800" b="1" dirty="0">
              <a:solidFill>
                <a:srgbClr val="002060"/>
              </a:solidFill>
            </a:endParaRPr>
          </a:p>
          <a:p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955" y="586381"/>
            <a:ext cx="5003760" cy="196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715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911" y="1151965"/>
            <a:ext cx="2563081" cy="1400530"/>
          </a:xfrm>
        </p:spPr>
        <p:txBody>
          <a:bodyPr/>
          <a:lstStyle/>
          <a:p>
            <a:r>
              <a:rPr lang="en-GB" dirty="0"/>
              <a:t>Kit List -</a:t>
            </a:r>
            <a:br>
              <a:rPr lang="en-GB" dirty="0"/>
            </a:br>
            <a:r>
              <a:rPr lang="en-GB" dirty="0"/>
              <a:t>A copy can be found on our Website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1A8873-0B3E-4CF3-B522-AF03EE3171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55458" y="472888"/>
            <a:ext cx="4815639" cy="5912223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022476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650" y="452718"/>
            <a:ext cx="4321543" cy="1400530"/>
          </a:xfrm>
        </p:spPr>
        <p:txBody>
          <a:bodyPr/>
          <a:lstStyle/>
          <a:p>
            <a:r>
              <a:rPr lang="en-GB" dirty="0"/>
              <a:t>Packing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3650" y="1402287"/>
            <a:ext cx="8946541" cy="449735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It’s important that packing is done with your child – they need to know where everything is, and how to re-pack for the return home. </a:t>
            </a:r>
            <a:r>
              <a:rPr lang="en-GB" b="1" u="sng" dirty="0"/>
              <a:t>ALL</a:t>
            </a:r>
            <a:r>
              <a:rPr lang="en-GB" dirty="0"/>
              <a:t> items need to go back into their original case/bag – there is not enough room on the coaches for additional bags of loose/dirty clothing</a:t>
            </a:r>
            <a:br>
              <a:rPr lang="en-GB" dirty="0"/>
            </a:br>
            <a:endParaRPr lang="en-GB" dirty="0"/>
          </a:p>
          <a:p>
            <a:r>
              <a:rPr lang="en-GB" dirty="0"/>
              <a:t>Trying to squash everything into a small cabin sized bag will not be helpful… ensure the bag you use has plenty of room </a:t>
            </a:r>
            <a:br>
              <a:rPr lang="en-GB" dirty="0"/>
            </a:br>
            <a:endParaRPr lang="en-GB" dirty="0"/>
          </a:p>
          <a:p>
            <a:r>
              <a:rPr lang="en-GB" dirty="0"/>
              <a:t>Using labelled bags for clothes like;</a:t>
            </a:r>
          </a:p>
          <a:p>
            <a:pPr lvl="1"/>
            <a:r>
              <a:rPr lang="en-GB" dirty="0"/>
              <a:t>Assault course clothes</a:t>
            </a:r>
          </a:p>
          <a:p>
            <a:pPr lvl="2"/>
            <a:r>
              <a:rPr lang="en-GB" dirty="0"/>
              <a:t>Quite often assault course (old) shoes will get ‘lost’ during the course – they WILL need an additional old pair for when they do the beach activity</a:t>
            </a:r>
          </a:p>
          <a:p>
            <a:pPr lvl="1"/>
            <a:r>
              <a:rPr lang="en-GB" dirty="0"/>
              <a:t>Disco clothes </a:t>
            </a:r>
          </a:p>
          <a:p>
            <a:pPr lvl="2"/>
            <a:r>
              <a:rPr lang="en-GB" dirty="0"/>
              <a:t>We really do want the children to keep these nice for he disco and BBQ night</a:t>
            </a:r>
          </a:p>
        </p:txBody>
      </p:sp>
    </p:spTree>
    <p:extLst>
      <p:ext uri="{BB962C8B-B14F-4D97-AF65-F5344CB8AC3E}">
        <p14:creationId xmlns:p14="http://schemas.microsoft.com/office/powerpoint/2010/main" val="671177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7903" y="795618"/>
            <a:ext cx="6730635" cy="989220"/>
          </a:xfrm>
        </p:spPr>
        <p:txBody>
          <a:bodyPr/>
          <a:lstStyle/>
          <a:p>
            <a:r>
              <a:rPr lang="en-GB" dirty="0"/>
              <a:t>LUGGAGE ALLOWANCE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3222467"/>
          </a:xfrm>
        </p:spPr>
        <p:txBody>
          <a:bodyPr>
            <a:normAutofit/>
          </a:bodyPr>
          <a:lstStyle/>
          <a:p>
            <a:r>
              <a:rPr lang="en-GB" sz="2800" dirty="0"/>
              <a:t>* Main bag/case containing EVERYTHING on the    	 KIT LIST </a:t>
            </a:r>
          </a:p>
          <a:p>
            <a:r>
              <a:rPr lang="en-GB" sz="2800" dirty="0"/>
              <a:t>* Sleeping bag and pillow in </a:t>
            </a:r>
            <a:r>
              <a:rPr lang="en-GB" sz="2800" u="sng" dirty="0"/>
              <a:t>named black bag</a:t>
            </a:r>
          </a:p>
          <a:p>
            <a:r>
              <a:rPr lang="en-GB" sz="2800" b="1" dirty="0"/>
              <a:t>  PLEASE DROP YOUR LUGGAGE BY THE COACHES      	 IN THE MAIN DRIVEWAY FOR LOADING on the        	morning of departure</a:t>
            </a: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87993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F5704-7179-4924-9D0C-A4A6F0B8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241" y="300318"/>
            <a:ext cx="5198877" cy="1400530"/>
          </a:xfrm>
        </p:spPr>
        <p:txBody>
          <a:bodyPr/>
          <a:lstStyle/>
          <a:p>
            <a:pPr algn="ctr"/>
            <a:r>
              <a:rPr lang="en-GB" sz="3600" dirty="0"/>
              <a:t>Sleep bag and pillow</a:t>
            </a:r>
            <a:br>
              <a:rPr lang="en-GB" sz="3600" dirty="0"/>
            </a:br>
            <a:r>
              <a:rPr lang="en-GB" sz="3600" dirty="0"/>
              <a:t>outward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1483E2-71F9-4E35-B5E0-F1FA8AB416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01" r="10436" b="9674"/>
          <a:stretch/>
        </p:blipFill>
        <p:spPr>
          <a:xfrm>
            <a:off x="1139639" y="1631576"/>
            <a:ext cx="3639359" cy="45361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90F12B-8756-4EFB-B581-D5FD28FEB9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41" t="1700" r="5555" b="4967"/>
          <a:stretch/>
        </p:blipFill>
        <p:spPr>
          <a:xfrm rot="16200000">
            <a:off x="6393000" y="2098906"/>
            <a:ext cx="3778624" cy="513892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13E09F0-E1AB-4829-96F1-E371108AD5B0}"/>
              </a:ext>
            </a:extLst>
          </p:cNvPr>
          <p:cNvSpPr txBox="1">
            <a:spLocks/>
          </p:cNvSpPr>
          <p:nvPr/>
        </p:nvSpPr>
        <p:spPr>
          <a:xfrm>
            <a:off x="5370514" y="1000583"/>
            <a:ext cx="5557464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3600" dirty="0"/>
              <a:t>Separate Bin bag labelled for return journey</a:t>
            </a:r>
          </a:p>
        </p:txBody>
      </p:sp>
    </p:spTree>
    <p:extLst>
      <p:ext uri="{BB962C8B-B14F-4D97-AF65-F5344CB8AC3E}">
        <p14:creationId xmlns:p14="http://schemas.microsoft.com/office/powerpoint/2010/main" val="2159192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750" y="302765"/>
            <a:ext cx="9204721" cy="974189"/>
          </a:xfrm>
        </p:spPr>
        <p:txBody>
          <a:bodyPr/>
          <a:lstStyle/>
          <a:p>
            <a:r>
              <a:rPr lang="en-GB" dirty="0"/>
              <a:t>Morning of departure – 8am arrival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8866" y="1276954"/>
            <a:ext cx="7808640" cy="5011269"/>
          </a:xfrm>
        </p:spPr>
        <p:txBody>
          <a:bodyPr>
            <a:normAutofit/>
          </a:bodyPr>
          <a:lstStyle/>
          <a:p>
            <a:r>
              <a:rPr lang="en-GB" dirty="0"/>
              <a:t>‘Check – in’ to The ALEXANDER HALL – entrance opposite Reception classes</a:t>
            </a:r>
          </a:p>
          <a:p>
            <a:r>
              <a:rPr lang="en-GB" dirty="0"/>
              <a:t>Locate your child’s activity group and adult – lists will be displayed on the door as you come in</a:t>
            </a:r>
          </a:p>
          <a:p>
            <a:r>
              <a:rPr lang="en-GB" dirty="0"/>
              <a:t>Hand any medication/travel sickness pills etc. to your allocated adult (labelled). EXCLUDING Asthma inhalers/pumps, children need to keep these on them at all times (2 x Asthma inhalers, one for child to keep on them one handed in to group leader)</a:t>
            </a:r>
          </a:p>
          <a:p>
            <a:r>
              <a:rPr lang="en-GB" dirty="0"/>
              <a:t>Once your child has ‘checked-in’, please make your way outside to prepare for our departure</a:t>
            </a:r>
          </a:p>
          <a:p>
            <a:r>
              <a:rPr lang="en-GB" b="1" u="sng" dirty="0"/>
              <a:t>8.20</a:t>
            </a:r>
            <a:r>
              <a:rPr lang="en-GB" dirty="0"/>
              <a:t> – FAREWELLS &amp; BOARDING </a:t>
            </a:r>
            <a:r>
              <a:rPr lang="en-GB" b="1" u="sng" dirty="0"/>
              <a:t> </a:t>
            </a:r>
            <a:endParaRPr lang="en-GB" dirty="0"/>
          </a:p>
          <a:p>
            <a:r>
              <a:rPr lang="en-GB" b="1" u="sng" dirty="0"/>
              <a:t>8.30</a:t>
            </a:r>
            <a:r>
              <a:rPr lang="en-GB" b="1" dirty="0"/>
              <a:t> </a:t>
            </a:r>
            <a:r>
              <a:rPr lang="en-GB" dirty="0"/>
              <a:t>– COACH DEPARTS</a:t>
            </a:r>
            <a:r>
              <a:rPr lang="en-GB" b="1" u="sng" dirty="0"/>
              <a:t> 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26FFD6-646C-49B5-98D3-FDAECE5AD2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08" t="13775" r="14286" b="15817"/>
          <a:stretch/>
        </p:blipFill>
        <p:spPr>
          <a:xfrm rot="16200000">
            <a:off x="9295590" y="1585943"/>
            <a:ext cx="1801906" cy="3058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170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Programme of activities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407846" y="1351186"/>
            <a:ext cx="2394741" cy="19665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4732" y="1351187"/>
            <a:ext cx="2477679" cy="1966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3675" y="3515339"/>
            <a:ext cx="2509573" cy="19924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52747" y="1351186"/>
            <a:ext cx="2426550" cy="20429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2747" y="3515339"/>
            <a:ext cx="2476330" cy="19591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7846" y="3491809"/>
            <a:ext cx="2478785" cy="20395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2245" y="2273351"/>
            <a:ext cx="2674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copy of our programme of activities will be available on the morning of departure – a copy will also be posted onto the school website</a:t>
            </a:r>
          </a:p>
        </p:txBody>
      </p:sp>
    </p:spTree>
    <p:extLst>
      <p:ext uri="{BB962C8B-B14F-4D97-AF65-F5344CB8AC3E}">
        <p14:creationId xmlns:p14="http://schemas.microsoft.com/office/powerpoint/2010/main" val="664246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1070" y="804410"/>
            <a:ext cx="2910254" cy="1041974"/>
          </a:xfrm>
        </p:spPr>
        <p:txBody>
          <a:bodyPr/>
          <a:lstStyle/>
          <a:p>
            <a:r>
              <a:rPr lang="en-GB" dirty="0"/>
              <a:t>Snacks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101" y="1783631"/>
            <a:ext cx="8330833" cy="4066528"/>
          </a:xfrm>
        </p:spPr>
        <p:txBody>
          <a:bodyPr>
            <a:normAutofit/>
          </a:bodyPr>
          <a:lstStyle/>
          <a:p>
            <a:r>
              <a:rPr lang="en-GB" sz="2400" dirty="0"/>
              <a:t>Children are permitted to bring a </a:t>
            </a:r>
            <a:r>
              <a:rPr lang="en-GB" sz="2400" u="sng" dirty="0"/>
              <a:t>small</a:t>
            </a:r>
            <a:r>
              <a:rPr lang="en-GB" sz="2400" dirty="0"/>
              <a:t> amount  of snacks for the coach journey – NO FIZZY DRINKS</a:t>
            </a:r>
          </a:p>
          <a:p>
            <a:r>
              <a:rPr lang="en-GB" sz="2400" dirty="0"/>
              <a:t>Please do not give your child a LOT of snacks – they will be very </a:t>
            </a:r>
          </a:p>
          <a:p>
            <a:pPr marL="0" indent="0">
              <a:buNone/>
            </a:pPr>
            <a:r>
              <a:rPr lang="en-GB" sz="2400" dirty="0"/>
              <a:t>     well-fed throughout the day at Morfa Bay </a:t>
            </a:r>
          </a:p>
          <a:p>
            <a:r>
              <a:rPr lang="en-GB" sz="2400" dirty="0"/>
              <a:t>We have a number of pupils with severe nut allergies, therefore we cannot have any nuts or products that contain nuts at Morfa Bay </a:t>
            </a:r>
          </a:p>
          <a:p>
            <a:r>
              <a:rPr lang="en-GB" sz="2400" dirty="0"/>
              <a:t>This includes peanut butter and chocolate spread</a:t>
            </a:r>
            <a:r>
              <a:rPr lang="en-GB" sz="1800" dirty="0"/>
              <a:t>.</a:t>
            </a:r>
            <a:r>
              <a:rPr lang="en-GB" sz="2400" dirty="0"/>
              <a:t> </a:t>
            </a:r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6432" y="2417291"/>
            <a:ext cx="2200516" cy="235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073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7081" y="716487"/>
            <a:ext cx="7091120" cy="1173859"/>
          </a:xfrm>
        </p:spPr>
        <p:txBody>
          <a:bodyPr/>
          <a:lstStyle/>
          <a:p>
            <a:r>
              <a:rPr lang="en-GB" dirty="0"/>
              <a:t>Food … glorious food!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506072"/>
            <a:ext cx="8946541" cy="4742328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Children have already pre-ordered all of their meals</a:t>
            </a:r>
          </a:p>
          <a:p>
            <a:r>
              <a:rPr lang="en-GB" sz="2800" dirty="0"/>
              <a:t>If there are foods that your child can not/ will not eat – </a:t>
            </a:r>
            <a:r>
              <a:rPr lang="en-GB" sz="2800" b="1" dirty="0"/>
              <a:t>there will be alternatives available, the staff are extremely experienced in dealing with fussy eaters!</a:t>
            </a:r>
          </a:p>
          <a:p>
            <a:r>
              <a:rPr lang="en-GB" sz="2800" dirty="0"/>
              <a:t>Lots of children try new foods at </a:t>
            </a:r>
            <a:r>
              <a:rPr lang="en-GB" sz="2800" dirty="0" err="1"/>
              <a:t>Morfa</a:t>
            </a:r>
            <a:r>
              <a:rPr lang="en-GB" sz="2800" dirty="0"/>
              <a:t> Bay and end up loving them! </a:t>
            </a:r>
          </a:p>
          <a:p>
            <a:r>
              <a:rPr lang="en-GB" sz="2800" dirty="0"/>
              <a:t>School provide a packed lunch for the children on Monday (Tuna, cheese or ham) but please send them in with a drink……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9523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3118" y="408757"/>
            <a:ext cx="6396527" cy="1400530"/>
          </a:xfrm>
        </p:spPr>
        <p:txBody>
          <a:bodyPr/>
          <a:lstStyle/>
          <a:p>
            <a:r>
              <a:rPr lang="en-GB" dirty="0"/>
              <a:t>Daily Updates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3843" y="1666057"/>
            <a:ext cx="8946541" cy="4195481"/>
          </a:xfrm>
        </p:spPr>
        <p:txBody>
          <a:bodyPr>
            <a:noAutofit/>
          </a:bodyPr>
          <a:lstStyle/>
          <a:p>
            <a:r>
              <a:rPr lang="en-GB" sz="2800" dirty="0"/>
              <a:t>We will ‘try’ to post a daily update on Facebook – these posts will also be transferred on to our school website.  But please be patient as it is reliant on staff availability and </a:t>
            </a:r>
            <a:r>
              <a:rPr lang="en-GB" sz="2800" dirty="0" err="1"/>
              <a:t>wifi</a:t>
            </a:r>
            <a:r>
              <a:rPr lang="en-GB" sz="2800" dirty="0"/>
              <a:t>. The signal at </a:t>
            </a:r>
            <a:r>
              <a:rPr lang="en-GB" sz="2800" dirty="0" err="1"/>
              <a:t>Morfa</a:t>
            </a:r>
            <a:r>
              <a:rPr lang="en-GB" sz="2800" dirty="0"/>
              <a:t> isn’t great!!!</a:t>
            </a:r>
            <a:br>
              <a:rPr lang="en-GB" sz="2800" dirty="0"/>
            </a:br>
            <a:endParaRPr lang="en-GB" sz="2800" dirty="0"/>
          </a:p>
          <a:p>
            <a:r>
              <a:rPr lang="en-GB" sz="2800" dirty="0"/>
              <a:t>Photo permission is required (a member of staff will be in contact if you have any restrictions currently)</a:t>
            </a:r>
            <a:br>
              <a:rPr lang="en-GB" sz="2800" dirty="0"/>
            </a:b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03513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60911" y="1152983"/>
            <a:ext cx="4981575" cy="2924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9846" y="2207624"/>
            <a:ext cx="6622948" cy="44491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6111" y="4308231"/>
            <a:ext cx="43830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Children will find out their accommodation ‘Dorms’ on arrival at </a:t>
            </a:r>
            <a:r>
              <a:rPr lang="en-GB" sz="2800" dirty="0" err="1"/>
              <a:t>Morfa</a:t>
            </a:r>
            <a:r>
              <a:rPr lang="en-GB" sz="2800" dirty="0"/>
              <a:t> Bay</a:t>
            </a:r>
          </a:p>
        </p:txBody>
      </p:sp>
    </p:spTree>
    <p:extLst>
      <p:ext uri="{BB962C8B-B14F-4D97-AF65-F5344CB8AC3E}">
        <p14:creationId xmlns:p14="http://schemas.microsoft.com/office/powerpoint/2010/main" val="133062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On-site at </a:t>
            </a:r>
            <a:r>
              <a:rPr lang="en-GB" dirty="0" err="1"/>
              <a:t>Morfa</a:t>
            </a:r>
            <a:r>
              <a:rPr lang="en-GB" dirty="0"/>
              <a:t> Bay – </a:t>
            </a:r>
            <a:r>
              <a:rPr lang="en-GB" sz="2400" dirty="0"/>
              <a:t>The Crow’s Nest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771" y="1152983"/>
            <a:ext cx="6034707" cy="38370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491" y="2862980"/>
            <a:ext cx="5346519" cy="381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93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HOMESICKNESS …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96210" y="353582"/>
            <a:ext cx="4324350" cy="1219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510" y="1853248"/>
            <a:ext cx="4838700" cy="4562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70171" y="1985554"/>
            <a:ext cx="467650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Feeling a little bit homesick is REALLY NORMAL …</a:t>
            </a:r>
          </a:p>
          <a:p>
            <a:endParaRPr lang="en-GB" sz="2400" dirty="0"/>
          </a:p>
          <a:p>
            <a:r>
              <a:rPr lang="en-GB" sz="2400" dirty="0"/>
              <a:t>Everyone feels like this at some point </a:t>
            </a:r>
          </a:p>
          <a:p>
            <a:endParaRPr lang="en-GB" sz="2400" dirty="0"/>
          </a:p>
          <a:p>
            <a:r>
              <a:rPr lang="en-GB" sz="2400" dirty="0"/>
              <a:t>We all help each other </a:t>
            </a:r>
          </a:p>
          <a:p>
            <a:endParaRPr lang="en-GB" sz="2400" dirty="0"/>
          </a:p>
          <a:p>
            <a:r>
              <a:rPr lang="en-GB" sz="2400" dirty="0"/>
              <a:t>We develop resilience, confidence and self-esteem through overcoming our fears!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3013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2331" y="751657"/>
            <a:ext cx="8947522" cy="1400530"/>
          </a:xfrm>
        </p:spPr>
        <p:txBody>
          <a:bodyPr/>
          <a:lstStyle/>
          <a:p>
            <a:r>
              <a:rPr lang="en-GB" dirty="0"/>
              <a:t>Sickness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4667" y="2083778"/>
            <a:ext cx="7697788" cy="2998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/>
              <a:t>If you child is taken ill and we and the on-site team feel that they need to be collected – you or a family member </a:t>
            </a:r>
            <a:r>
              <a:rPr lang="en-GB" sz="3600" b="1" u="sng" dirty="0">
                <a:solidFill>
                  <a:schemeClr val="bg1"/>
                </a:solidFill>
              </a:rPr>
              <a:t>must</a:t>
            </a:r>
            <a:r>
              <a:rPr lang="en-GB" sz="3600" dirty="0">
                <a:solidFill>
                  <a:schemeClr val="bg1"/>
                </a:solidFill>
              </a:rPr>
              <a:t> </a:t>
            </a:r>
            <a:r>
              <a:rPr lang="en-GB" sz="3600" dirty="0"/>
              <a:t>be available to do so</a:t>
            </a:r>
          </a:p>
          <a:p>
            <a:pPr marL="0" indent="0">
              <a:buNone/>
            </a:pPr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00638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On-site at </a:t>
            </a:r>
            <a:r>
              <a:rPr lang="en-GB" dirty="0" err="1"/>
              <a:t>Morfa</a:t>
            </a:r>
            <a:r>
              <a:rPr lang="en-GB" dirty="0"/>
              <a:t> Bay – </a:t>
            </a:r>
            <a:r>
              <a:rPr lang="en-GB" sz="2400" dirty="0"/>
              <a:t>The Games Room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4521" y="1152983"/>
            <a:ext cx="5797471" cy="37717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4684" y="3200400"/>
            <a:ext cx="6589264" cy="342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700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7419" y="602188"/>
            <a:ext cx="6150343" cy="945258"/>
          </a:xfrm>
        </p:spPr>
        <p:txBody>
          <a:bodyPr/>
          <a:lstStyle/>
          <a:p>
            <a:r>
              <a:rPr lang="en-GB" dirty="0"/>
              <a:t>Pocket money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1630887"/>
            <a:ext cx="8946541" cy="4195481"/>
          </a:xfrm>
        </p:spPr>
        <p:txBody>
          <a:bodyPr>
            <a:normAutofit/>
          </a:bodyPr>
          <a:lstStyle/>
          <a:p>
            <a:r>
              <a:rPr lang="en-GB" sz="2800" dirty="0"/>
              <a:t>Children may bring a maximum of £10 (in pound coins) </a:t>
            </a:r>
          </a:p>
          <a:p>
            <a:r>
              <a:rPr lang="en-GB" sz="2800" dirty="0"/>
              <a:t>This can be sent in to the office from today, in a named sealed envelope (not in purses/wallets)</a:t>
            </a:r>
          </a:p>
          <a:p>
            <a:r>
              <a:rPr lang="en-GB" sz="2800" dirty="0"/>
              <a:t>Group leaders will look after this money </a:t>
            </a:r>
          </a:p>
          <a:p>
            <a:r>
              <a:rPr lang="en-GB" sz="2800" dirty="0"/>
              <a:t>Children will be able to ‘withdraw’ coins from their ‘account’ at a time agreed with adults 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634131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632" y="945087"/>
            <a:ext cx="4484077" cy="936467"/>
          </a:xfrm>
        </p:spPr>
        <p:txBody>
          <a:bodyPr/>
          <a:lstStyle/>
          <a:p>
            <a:r>
              <a:rPr lang="en-GB" dirty="0"/>
              <a:t>Contact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5901" y="2105673"/>
            <a:ext cx="6686673" cy="2343236"/>
          </a:xfrm>
        </p:spPr>
        <p:txBody>
          <a:bodyPr>
            <a:noAutofit/>
          </a:bodyPr>
          <a:lstStyle/>
          <a:p>
            <a:r>
              <a:rPr lang="en-GB" sz="2800" dirty="0"/>
              <a:t>We are aware that some staff attending are friends with some of our parents and families.</a:t>
            </a:r>
          </a:p>
          <a:p>
            <a:r>
              <a:rPr lang="en-GB" sz="2800" dirty="0"/>
              <a:t>However, we have a strict policy of NO contact.</a:t>
            </a:r>
          </a:p>
          <a:p>
            <a:r>
              <a:rPr lang="en-GB" sz="2800" dirty="0"/>
              <a:t>This is the same for staff members children who attend</a:t>
            </a:r>
          </a:p>
        </p:txBody>
      </p:sp>
    </p:spTree>
    <p:extLst>
      <p:ext uri="{BB962C8B-B14F-4D97-AF65-F5344CB8AC3E}">
        <p14:creationId xmlns:p14="http://schemas.microsoft.com/office/powerpoint/2010/main" val="4538949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 technology allowed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2297" y="1499002"/>
            <a:ext cx="7706580" cy="4195481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No devices are allowed at Morfa bay </a:t>
            </a:r>
          </a:p>
          <a:p>
            <a:r>
              <a:rPr lang="en-GB" sz="2400" dirty="0"/>
              <a:t>No cameras or watches with the ability to message </a:t>
            </a:r>
          </a:p>
          <a:p>
            <a:r>
              <a:rPr lang="en-GB" sz="2400" dirty="0"/>
              <a:t>Children may bring card games, colouring pads, books etc …</a:t>
            </a:r>
          </a:p>
          <a:p>
            <a:r>
              <a:rPr lang="en-GB" sz="2400" dirty="0"/>
              <a:t>Group leaders will ‘check-in’ with pupils AND parents on the morning of departure – please help us by ensuring your child doesn’t try to ‘sneak’ anything in…..</a:t>
            </a:r>
          </a:p>
          <a:p>
            <a:r>
              <a:rPr lang="en-GB" sz="2400" dirty="0"/>
              <a:t>If any devices are found they will be confiscated until our return</a:t>
            </a:r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9893" y="2180922"/>
            <a:ext cx="3084394" cy="321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460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2934" y="452718"/>
            <a:ext cx="4481701" cy="1400530"/>
          </a:xfrm>
        </p:spPr>
        <p:txBody>
          <a:bodyPr/>
          <a:lstStyle/>
          <a:p>
            <a:r>
              <a:rPr lang="en-GB" dirty="0"/>
              <a:t>MEDICATION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721224"/>
            <a:ext cx="8946541" cy="4195481"/>
          </a:xfrm>
        </p:spPr>
        <p:txBody>
          <a:bodyPr/>
          <a:lstStyle/>
          <a:p>
            <a:r>
              <a:rPr lang="en-GB" sz="2400" dirty="0"/>
              <a:t>Medical forms have all been received – THANK YOU! </a:t>
            </a:r>
            <a:br>
              <a:rPr lang="en-GB" sz="2400" dirty="0"/>
            </a:br>
            <a:endParaRPr lang="en-GB" sz="2400" dirty="0"/>
          </a:p>
          <a:p>
            <a:r>
              <a:rPr lang="en-GB" sz="2400" dirty="0"/>
              <a:t>Please contact a member of the team if </a:t>
            </a:r>
            <a:r>
              <a:rPr lang="en-GB" sz="2400" b="1" u="sng" dirty="0"/>
              <a:t>anything</a:t>
            </a:r>
            <a:r>
              <a:rPr lang="en-GB" sz="2400" dirty="0"/>
              <a:t> needs updating </a:t>
            </a:r>
          </a:p>
          <a:p>
            <a:r>
              <a:rPr lang="en-GB" sz="2400" dirty="0"/>
              <a:t>Please be honest! If your child wets the bed, sleep walks or has night terrors etc. we need to know……….</a:t>
            </a:r>
          </a:p>
          <a:p>
            <a:r>
              <a:rPr lang="en-GB" sz="2400" dirty="0"/>
              <a:t>Any pull-ups MUST be brought into school the week before the trip in a sealed named carrier bag for the attention of Mrs Driscoll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2276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1EDE5-F92B-4834-86C9-789DFA1EF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en-GB" dirty="0"/>
              <a:t>Another school joining 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2778D-F649-4B3D-818D-4F57208E1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r>
              <a:rPr lang="en-GB" dirty="0"/>
              <a:t>This year, we will be sharing the site with another school</a:t>
            </a:r>
            <a:br>
              <a:rPr lang="en-GB" dirty="0"/>
            </a:br>
            <a:endParaRPr lang="en-GB" dirty="0"/>
          </a:p>
          <a:p>
            <a:r>
              <a:rPr lang="en-GB" dirty="0"/>
              <a:t>All accommodation is kept separate </a:t>
            </a:r>
            <a:br>
              <a:rPr lang="en-GB" dirty="0"/>
            </a:br>
            <a:endParaRPr lang="en-GB" dirty="0"/>
          </a:p>
          <a:p>
            <a:r>
              <a:rPr lang="en-GB" dirty="0"/>
              <a:t>Meal times are shared…..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This won’t impact on our experience……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678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8552" y="156755"/>
            <a:ext cx="9659840" cy="49955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27838" y="5301761"/>
            <a:ext cx="56094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think of anything after the meeting, or were unable to attend, please email </a:t>
            </a:r>
            <a:r>
              <a:rPr lang="en-GB" dirty="0">
                <a:hlinkClick r:id="rId4"/>
              </a:rPr>
              <a:t>office@ashcombeprimary.co.uk</a:t>
            </a:r>
            <a:r>
              <a:rPr lang="en-GB" dirty="0"/>
              <a:t> where a member of the team will be able to help</a:t>
            </a:r>
          </a:p>
        </p:txBody>
      </p:sp>
    </p:spTree>
    <p:extLst>
      <p:ext uri="{BB962C8B-B14F-4D97-AF65-F5344CB8AC3E}">
        <p14:creationId xmlns:p14="http://schemas.microsoft.com/office/powerpoint/2010/main" val="22856523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5858</TotalTime>
  <Words>1034</Words>
  <Application>Microsoft Office PowerPoint</Application>
  <PresentationFormat>Widescreen</PresentationFormat>
  <Paragraphs>91</Paragraphs>
  <Slides>21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Wingdings 3</vt:lpstr>
      <vt:lpstr>Ion</vt:lpstr>
      <vt:lpstr>Morfa Bay 2026</vt:lpstr>
      <vt:lpstr>Kit List - A copy can be found on our Website</vt:lpstr>
      <vt:lpstr>Packing</vt:lpstr>
      <vt:lpstr>LUGGAGE ALLOWANCE</vt:lpstr>
      <vt:lpstr>Sleep bag and pillow outward</vt:lpstr>
      <vt:lpstr>Morning of departure – 8am arrival</vt:lpstr>
      <vt:lpstr>Programme of activities </vt:lpstr>
      <vt:lpstr>Snacks</vt:lpstr>
      <vt:lpstr>Food … glorious food! </vt:lpstr>
      <vt:lpstr>Daily Updates</vt:lpstr>
      <vt:lpstr>Accommodation </vt:lpstr>
      <vt:lpstr>On-site at Morfa Bay – The Crow’s Nest </vt:lpstr>
      <vt:lpstr>HOMESICKNESS … </vt:lpstr>
      <vt:lpstr>Sickness </vt:lpstr>
      <vt:lpstr>On-site at Morfa Bay – The Games Room </vt:lpstr>
      <vt:lpstr>Pocket money </vt:lpstr>
      <vt:lpstr>Contact</vt:lpstr>
      <vt:lpstr>No technology allowed …</vt:lpstr>
      <vt:lpstr>MEDICATION </vt:lpstr>
      <vt:lpstr>Another school joining us</vt:lpstr>
      <vt:lpstr>PowerPoint Presentation</vt:lpstr>
    </vt:vector>
  </TitlesOfParts>
  <Company>Ashcombe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Morfa Bay 2023</dc:title>
  <dc:creator>Windows User</dc:creator>
  <cp:lastModifiedBy>Lisa Driscoll</cp:lastModifiedBy>
  <cp:revision>46</cp:revision>
  <cp:lastPrinted>2024-03-07T15:09:48Z</cp:lastPrinted>
  <dcterms:created xsi:type="dcterms:W3CDTF">2023-01-11T13:55:46Z</dcterms:created>
  <dcterms:modified xsi:type="dcterms:W3CDTF">2026-03-24T06:57:32Z</dcterms:modified>
</cp:coreProperties>
</file>